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6" r:id="rId7"/>
    <p:sldId id="261" r:id="rId8"/>
    <p:sldId id="268" r:id="rId9"/>
    <p:sldId id="269" r:id="rId10"/>
    <p:sldId id="262" r:id="rId11"/>
    <p:sldId id="263" r:id="rId12"/>
    <p:sldId id="265"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4708A5-F844-4EA5-9246-6A13A21C2A9E}" v="18" dt="2024-05-13T03:58:26.3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10" d="100"/>
          <a:sy n="110" d="100"/>
        </p:scale>
        <p:origin x="114" y="10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Partida-Jacinto" userId="093e140a-1513-4dae-9aa4-2c2ffdef109d" providerId="ADAL" clId="{0B4708A5-F844-4EA5-9246-6A13A21C2A9E}"/>
    <pc:docChg chg="undo custSel addSld delSld modSld sldOrd">
      <pc:chgData name="Juan Partida-Jacinto" userId="093e140a-1513-4dae-9aa4-2c2ffdef109d" providerId="ADAL" clId="{0B4708A5-F844-4EA5-9246-6A13A21C2A9E}" dt="2024-05-13T04:01:23.783" v="108"/>
      <pc:docMkLst>
        <pc:docMk/>
      </pc:docMkLst>
      <pc:sldChg chg="ord">
        <pc:chgData name="Juan Partida-Jacinto" userId="093e140a-1513-4dae-9aa4-2c2ffdef109d" providerId="ADAL" clId="{0B4708A5-F844-4EA5-9246-6A13A21C2A9E}" dt="2024-05-13T04:01:08.799" v="104"/>
        <pc:sldMkLst>
          <pc:docMk/>
          <pc:sldMk cId="665220245" sldId="257"/>
        </pc:sldMkLst>
      </pc:sldChg>
      <pc:sldChg chg="addSp delSp modSp mod">
        <pc:chgData name="Juan Partida-Jacinto" userId="093e140a-1513-4dae-9aa4-2c2ffdef109d" providerId="ADAL" clId="{0B4708A5-F844-4EA5-9246-6A13A21C2A9E}" dt="2024-05-13T00:26:28.405" v="14" actId="1076"/>
        <pc:sldMkLst>
          <pc:docMk/>
          <pc:sldMk cId="351686417" sldId="260"/>
        </pc:sldMkLst>
        <pc:spChg chg="add del mod">
          <ac:chgData name="Juan Partida-Jacinto" userId="093e140a-1513-4dae-9aa4-2c2ffdef109d" providerId="ADAL" clId="{0B4708A5-F844-4EA5-9246-6A13A21C2A9E}" dt="2024-05-13T00:26:21.896" v="12"/>
          <ac:spMkLst>
            <pc:docMk/>
            <pc:sldMk cId="351686417" sldId="260"/>
            <ac:spMk id="4" creationId="{1762F47E-9623-8852-4A13-46D4CB2D0AE2}"/>
          </ac:spMkLst>
        </pc:spChg>
        <pc:picChg chg="add mod">
          <ac:chgData name="Juan Partida-Jacinto" userId="093e140a-1513-4dae-9aa4-2c2ffdef109d" providerId="ADAL" clId="{0B4708A5-F844-4EA5-9246-6A13A21C2A9E}" dt="2024-05-13T00:26:28.405" v="14" actId="1076"/>
          <ac:picMkLst>
            <pc:docMk/>
            <pc:sldMk cId="351686417" sldId="260"/>
            <ac:picMk id="5" creationId="{F1327607-67B4-BBDA-CF4B-83318A00FD3E}"/>
          </ac:picMkLst>
        </pc:picChg>
        <pc:picChg chg="del">
          <ac:chgData name="Juan Partida-Jacinto" userId="093e140a-1513-4dae-9aa4-2c2ffdef109d" providerId="ADAL" clId="{0B4708A5-F844-4EA5-9246-6A13A21C2A9E}" dt="2024-05-13T00:26:11.112" v="11" actId="21"/>
          <ac:picMkLst>
            <pc:docMk/>
            <pc:sldMk cId="351686417" sldId="260"/>
            <ac:picMk id="9" creationId="{3113F576-74BC-611C-4932-4133E85A16A9}"/>
          </ac:picMkLst>
        </pc:picChg>
      </pc:sldChg>
      <pc:sldChg chg="ord">
        <pc:chgData name="Juan Partida-Jacinto" userId="093e140a-1513-4dae-9aa4-2c2ffdef109d" providerId="ADAL" clId="{0B4708A5-F844-4EA5-9246-6A13A21C2A9E}" dt="2024-05-13T04:01:23.783" v="108"/>
        <pc:sldMkLst>
          <pc:docMk/>
          <pc:sldMk cId="3782912291" sldId="266"/>
        </pc:sldMkLst>
      </pc:sldChg>
      <pc:sldChg chg="addSp delSp modSp add mod">
        <pc:chgData name="Juan Partida-Jacinto" userId="093e140a-1513-4dae-9aa4-2c2ffdef109d" providerId="ADAL" clId="{0B4708A5-F844-4EA5-9246-6A13A21C2A9E}" dt="2024-05-13T00:32:59.622" v="73" actId="14100"/>
        <pc:sldMkLst>
          <pc:docMk/>
          <pc:sldMk cId="792507297" sldId="267"/>
        </pc:sldMkLst>
        <pc:spChg chg="add mod">
          <ac:chgData name="Juan Partida-Jacinto" userId="093e140a-1513-4dae-9aa4-2c2ffdef109d" providerId="ADAL" clId="{0B4708A5-F844-4EA5-9246-6A13A21C2A9E}" dt="2024-05-13T00:32:59.622" v="73" actId="14100"/>
          <ac:spMkLst>
            <pc:docMk/>
            <pc:sldMk cId="792507297" sldId="267"/>
            <ac:spMk id="2" creationId="{B7DD21FD-2379-7045-ED5B-9979275CD566}"/>
          </ac:spMkLst>
        </pc:spChg>
        <pc:spChg chg="mod">
          <ac:chgData name="Juan Partida-Jacinto" userId="093e140a-1513-4dae-9aa4-2c2ffdef109d" providerId="ADAL" clId="{0B4708A5-F844-4EA5-9246-6A13A21C2A9E}" dt="2024-05-13T00:25:18.737" v="10" actId="20577"/>
          <ac:spMkLst>
            <pc:docMk/>
            <pc:sldMk cId="792507297" sldId="267"/>
            <ac:spMk id="3" creationId="{7C7873DA-DDF5-2C12-E9D7-FF62B425266B}"/>
          </ac:spMkLst>
        </pc:spChg>
        <pc:spChg chg="del mod">
          <ac:chgData name="Juan Partida-Jacinto" userId="093e140a-1513-4dae-9aa4-2c2ffdef109d" providerId="ADAL" clId="{0B4708A5-F844-4EA5-9246-6A13A21C2A9E}" dt="2024-05-13T00:27:28.013" v="22" actId="21"/>
          <ac:spMkLst>
            <pc:docMk/>
            <pc:sldMk cId="792507297" sldId="267"/>
            <ac:spMk id="5" creationId="{AA8051A6-64F2-584B-725C-3FA8E7DE8EAF}"/>
          </ac:spMkLst>
        </pc:spChg>
        <pc:picChg chg="add mod">
          <ac:chgData name="Juan Partida-Jacinto" userId="093e140a-1513-4dae-9aa4-2c2ffdef109d" providerId="ADAL" clId="{0B4708A5-F844-4EA5-9246-6A13A21C2A9E}" dt="2024-05-13T00:29:16.814" v="32" actId="14100"/>
          <ac:picMkLst>
            <pc:docMk/>
            <pc:sldMk cId="792507297" sldId="267"/>
            <ac:picMk id="4" creationId="{EF925E31-FEA6-94BD-D219-FAF4E743AD09}"/>
          </ac:picMkLst>
        </pc:picChg>
        <pc:picChg chg="add del">
          <ac:chgData name="Juan Partida-Jacinto" userId="093e140a-1513-4dae-9aa4-2c2ffdef109d" providerId="ADAL" clId="{0B4708A5-F844-4EA5-9246-6A13A21C2A9E}" dt="2024-05-13T00:27:38.399" v="25" actId="21"/>
          <ac:picMkLst>
            <pc:docMk/>
            <pc:sldMk cId="792507297" sldId="267"/>
            <ac:picMk id="6" creationId="{9DA73C8B-CEDB-52F2-4F97-1E1A76E35D8A}"/>
          </ac:picMkLst>
        </pc:picChg>
        <pc:picChg chg="add del">
          <ac:chgData name="Juan Partida-Jacinto" userId="093e140a-1513-4dae-9aa4-2c2ffdef109d" providerId="ADAL" clId="{0B4708A5-F844-4EA5-9246-6A13A21C2A9E}" dt="2024-05-13T00:28:23.836" v="28" actId="21"/>
          <ac:picMkLst>
            <pc:docMk/>
            <pc:sldMk cId="792507297" sldId="267"/>
            <ac:picMk id="7" creationId="{0D8FC036-B5A6-AC38-E4AB-3FBBC9CC4371}"/>
          </ac:picMkLst>
        </pc:picChg>
      </pc:sldChg>
      <pc:sldChg chg="del">
        <pc:chgData name="Juan Partida-Jacinto" userId="093e140a-1513-4dae-9aa4-2c2ffdef109d" providerId="ADAL" clId="{0B4708A5-F844-4EA5-9246-6A13A21C2A9E}" dt="2024-05-13T00:25:03.904" v="0" actId="2696"/>
        <pc:sldMkLst>
          <pc:docMk/>
          <pc:sldMk cId="4025712875" sldId="267"/>
        </pc:sldMkLst>
      </pc:sldChg>
      <pc:sldChg chg="modSp add del mod ord">
        <pc:chgData name="Juan Partida-Jacinto" userId="093e140a-1513-4dae-9aa4-2c2ffdef109d" providerId="ADAL" clId="{0B4708A5-F844-4EA5-9246-6A13A21C2A9E}" dt="2024-05-13T03:56:48.713" v="79" actId="2696"/>
        <pc:sldMkLst>
          <pc:docMk/>
          <pc:sldMk cId="3902258135" sldId="268"/>
        </pc:sldMkLst>
        <pc:spChg chg="mod">
          <ac:chgData name="Juan Partida-Jacinto" userId="093e140a-1513-4dae-9aa4-2c2ffdef109d" providerId="ADAL" clId="{0B4708A5-F844-4EA5-9246-6A13A21C2A9E}" dt="2024-05-13T03:55:39.976" v="78" actId="20577"/>
          <ac:spMkLst>
            <pc:docMk/>
            <pc:sldMk cId="3902258135" sldId="268"/>
            <ac:spMk id="3" creationId="{7C7873DA-DDF5-2C12-E9D7-FF62B425266B}"/>
          </ac:spMkLst>
        </pc:spChg>
      </pc:sldChg>
      <pc:sldChg chg="addSp modSp mod ord">
        <pc:chgData name="Juan Partida-Jacinto" userId="093e140a-1513-4dae-9aa4-2c2ffdef109d" providerId="ADAL" clId="{0B4708A5-F844-4EA5-9246-6A13A21C2A9E}" dt="2024-05-13T03:57:57.230" v="85" actId="20577"/>
        <pc:sldMkLst>
          <pc:docMk/>
          <pc:sldMk cId="4252600671" sldId="268"/>
        </pc:sldMkLst>
        <pc:spChg chg="add mod">
          <ac:chgData name="Juan Partida-Jacinto" userId="093e140a-1513-4dae-9aa4-2c2ffdef109d" providerId="ADAL" clId="{0B4708A5-F844-4EA5-9246-6A13A21C2A9E}" dt="2024-05-13T03:57:57.230" v="85" actId="20577"/>
          <ac:spMkLst>
            <pc:docMk/>
            <pc:sldMk cId="4252600671" sldId="268"/>
            <ac:spMk id="3" creationId="{DF1F2CED-83FB-6DDC-A133-BF32DDC243F7}"/>
          </ac:spMkLst>
        </pc:spChg>
      </pc:sldChg>
      <pc:sldChg chg="addSp modSp mod ord delDesignElem">
        <pc:chgData name="Juan Partida-Jacinto" userId="093e140a-1513-4dae-9aa4-2c2ffdef109d" providerId="ADAL" clId="{0B4708A5-F844-4EA5-9246-6A13A21C2A9E}" dt="2024-05-13T03:58:48.670" v="102" actId="20577"/>
        <pc:sldMkLst>
          <pc:docMk/>
          <pc:sldMk cId="2708822995" sldId="269"/>
        </pc:sldMkLst>
        <pc:spChg chg="mod">
          <ac:chgData name="Juan Partida-Jacinto" userId="093e140a-1513-4dae-9aa4-2c2ffdef109d" providerId="ADAL" clId="{0B4708A5-F844-4EA5-9246-6A13A21C2A9E}" dt="2024-05-13T03:58:34.942" v="91" actId="1076"/>
          <ac:spMkLst>
            <pc:docMk/>
            <pc:sldMk cId="2708822995" sldId="269"/>
            <ac:spMk id="2" creationId="{10B417C1-B645-92C8-3027-AE09B25797E7}"/>
          </ac:spMkLst>
        </pc:spChg>
        <pc:spChg chg="add mod">
          <ac:chgData name="Juan Partida-Jacinto" userId="093e140a-1513-4dae-9aa4-2c2ffdef109d" providerId="ADAL" clId="{0B4708A5-F844-4EA5-9246-6A13A21C2A9E}" dt="2024-05-13T03:58:48.670" v="102" actId="20577"/>
          <ac:spMkLst>
            <pc:docMk/>
            <pc:sldMk cId="2708822995" sldId="269"/>
            <ac:spMk id="3" creationId="{D370CCFC-FB8A-53F0-B240-AD792E4210DB}"/>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1CE5BB2F-6B36-49C7-8159-340D63E62B59}"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679C819-50DE-4FAE-8F0D-C20985B3B838}">
      <dgm:prSet/>
      <dgm:spPr/>
      <dgm:t>
        <a:bodyPr/>
        <a:lstStyle/>
        <a:p>
          <a:r>
            <a:rPr lang="en-US"/>
            <a:t>Stan and Davis Bacchus inherited the winery from their father, George, and are eager to modernize business practices.</a:t>
          </a:r>
        </a:p>
      </dgm:t>
    </dgm:pt>
    <dgm:pt modelId="{A685C3AB-0915-45F4-B001-D3C52283D0E7}" type="parTrans" cxnId="{1F97B737-15FC-4B78-8491-75E695EE5B1E}">
      <dgm:prSet/>
      <dgm:spPr/>
      <dgm:t>
        <a:bodyPr/>
        <a:lstStyle/>
        <a:p>
          <a:endParaRPr lang="en-US"/>
        </a:p>
      </dgm:t>
    </dgm:pt>
    <dgm:pt modelId="{BD982D73-5B23-428D-8758-48DE62D7CA33}" type="sibTrans" cxnId="{1F97B737-15FC-4B78-8491-75E695EE5B1E}">
      <dgm:prSet/>
      <dgm:spPr/>
      <dgm:t>
        <a:bodyPr/>
        <a:lstStyle/>
        <a:p>
          <a:endParaRPr lang="en-US"/>
        </a:p>
      </dgm:t>
    </dgm:pt>
    <dgm:pt modelId="{AA4D73D1-DFE5-4D65-8C7F-E987D6CF6194}">
      <dgm:prSet/>
      <dgm:spPr/>
      <dgm:t>
        <a:bodyPr/>
        <a:lstStyle/>
        <a:p>
          <a:r>
            <a:rPr lang="en-US"/>
            <a:t>Existing personnel include Janet Collins (finance and payroll), Roz Murphy (marketing), Bob Ulrich (assistant to Roz), Henry Doyle (production manager), and Maria Costanza (distribution).</a:t>
          </a:r>
        </a:p>
      </dgm:t>
    </dgm:pt>
    <dgm:pt modelId="{3634BD67-5F63-4967-A31A-54FC452D07B9}" type="parTrans" cxnId="{53480F95-6C91-473E-999F-F382B5ABD1D4}">
      <dgm:prSet/>
      <dgm:spPr/>
      <dgm:t>
        <a:bodyPr/>
        <a:lstStyle/>
        <a:p>
          <a:endParaRPr lang="en-US"/>
        </a:p>
      </dgm:t>
    </dgm:pt>
    <dgm:pt modelId="{2961CA94-32C2-4C9E-9ECE-C1B350A9F1B5}" type="sibTrans" cxnId="{53480F95-6C91-473E-999F-F382B5ABD1D4}">
      <dgm:prSet/>
      <dgm:spPr/>
      <dgm:t>
        <a:bodyPr/>
        <a:lstStyle/>
        <a:p>
          <a:endParaRPr lang="en-US"/>
        </a:p>
      </dgm:t>
    </dgm:pt>
    <dgm:pt modelId="{05CDB241-E1D8-4F1B-A682-F98C825A1FB1}" type="pres">
      <dgm:prSet presAssocID="{1CE5BB2F-6B36-49C7-8159-340D63E62B59}" presName="root" presStyleCnt="0">
        <dgm:presLayoutVars>
          <dgm:dir/>
          <dgm:resizeHandles val="exact"/>
        </dgm:presLayoutVars>
      </dgm:prSet>
      <dgm:spPr/>
    </dgm:pt>
    <dgm:pt modelId="{20EF7469-DCD6-41AF-9311-886D5C2FC2BD}" type="pres">
      <dgm:prSet presAssocID="{1CE5BB2F-6B36-49C7-8159-340D63E62B59}" presName="container" presStyleCnt="0">
        <dgm:presLayoutVars>
          <dgm:dir/>
          <dgm:resizeHandles val="exact"/>
        </dgm:presLayoutVars>
      </dgm:prSet>
      <dgm:spPr/>
    </dgm:pt>
    <dgm:pt modelId="{7AB27AEB-AA54-4C0B-AED4-D35FDED6E366}" type="pres">
      <dgm:prSet presAssocID="{8679C819-50DE-4FAE-8F0D-C20985B3B838}" presName="compNode" presStyleCnt="0"/>
      <dgm:spPr/>
    </dgm:pt>
    <dgm:pt modelId="{25E5AACC-0FDD-4A9B-A346-79517302B89C}" type="pres">
      <dgm:prSet presAssocID="{8679C819-50DE-4FAE-8F0D-C20985B3B838}" presName="iconBgRect" presStyleLbl="bgShp" presStyleIdx="0" presStyleCnt="2"/>
      <dgm:spPr/>
    </dgm:pt>
    <dgm:pt modelId="{7D1D60B1-DB2A-4911-91DC-9703091F6E9C}" type="pres">
      <dgm:prSet presAssocID="{8679C819-50DE-4FAE-8F0D-C20985B3B83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ffice Worker"/>
        </a:ext>
      </dgm:extLst>
    </dgm:pt>
    <dgm:pt modelId="{369F022D-EAA5-40FD-BDF5-7C51090B2AC0}" type="pres">
      <dgm:prSet presAssocID="{8679C819-50DE-4FAE-8F0D-C20985B3B838}" presName="spaceRect" presStyleCnt="0"/>
      <dgm:spPr/>
    </dgm:pt>
    <dgm:pt modelId="{7EC81DE5-0A26-4FFA-8AAD-536016C84B15}" type="pres">
      <dgm:prSet presAssocID="{8679C819-50DE-4FAE-8F0D-C20985B3B838}" presName="textRect" presStyleLbl="revTx" presStyleIdx="0" presStyleCnt="2">
        <dgm:presLayoutVars>
          <dgm:chMax val="1"/>
          <dgm:chPref val="1"/>
        </dgm:presLayoutVars>
      </dgm:prSet>
      <dgm:spPr/>
    </dgm:pt>
    <dgm:pt modelId="{3C271F7E-F5A8-4B27-83F8-02A2A5A27EBF}" type="pres">
      <dgm:prSet presAssocID="{BD982D73-5B23-428D-8758-48DE62D7CA33}" presName="sibTrans" presStyleLbl="sibTrans2D1" presStyleIdx="0" presStyleCnt="0"/>
      <dgm:spPr/>
    </dgm:pt>
    <dgm:pt modelId="{E9665C9D-4FE0-41FF-9E6D-E116C838F4B9}" type="pres">
      <dgm:prSet presAssocID="{AA4D73D1-DFE5-4D65-8C7F-E987D6CF6194}" presName="compNode" presStyleCnt="0"/>
      <dgm:spPr/>
    </dgm:pt>
    <dgm:pt modelId="{FA0368E8-38F4-4D3C-8D66-14BDBD884F07}" type="pres">
      <dgm:prSet presAssocID="{AA4D73D1-DFE5-4D65-8C7F-E987D6CF6194}" presName="iconBgRect" presStyleLbl="bgShp" presStyleIdx="1" presStyleCnt="2"/>
      <dgm:spPr/>
    </dgm:pt>
    <dgm:pt modelId="{BAFABCD4-DD7C-4AAB-B9F3-F3143B581C11}" type="pres">
      <dgm:prSet presAssocID="{AA4D73D1-DFE5-4D65-8C7F-E987D6CF619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31E23E22-0821-4F4F-9FE3-4FD09FD3C07B}" type="pres">
      <dgm:prSet presAssocID="{AA4D73D1-DFE5-4D65-8C7F-E987D6CF6194}" presName="spaceRect" presStyleCnt="0"/>
      <dgm:spPr/>
    </dgm:pt>
    <dgm:pt modelId="{1C676807-9BFC-4751-AE6A-558F0BE1F5E5}" type="pres">
      <dgm:prSet presAssocID="{AA4D73D1-DFE5-4D65-8C7F-E987D6CF6194}" presName="textRect" presStyleLbl="revTx" presStyleIdx="1" presStyleCnt="2">
        <dgm:presLayoutVars>
          <dgm:chMax val="1"/>
          <dgm:chPref val="1"/>
        </dgm:presLayoutVars>
      </dgm:prSet>
      <dgm:spPr/>
    </dgm:pt>
  </dgm:ptLst>
  <dgm:cxnLst>
    <dgm:cxn modelId="{1F97B737-15FC-4B78-8491-75E695EE5B1E}" srcId="{1CE5BB2F-6B36-49C7-8159-340D63E62B59}" destId="{8679C819-50DE-4FAE-8F0D-C20985B3B838}" srcOrd="0" destOrd="0" parTransId="{A685C3AB-0915-45F4-B001-D3C52283D0E7}" sibTransId="{BD982D73-5B23-428D-8758-48DE62D7CA33}"/>
    <dgm:cxn modelId="{20E6B559-1DEC-4BB2-B6AD-7AC787713DDE}" type="presOf" srcId="{BD982D73-5B23-428D-8758-48DE62D7CA33}" destId="{3C271F7E-F5A8-4B27-83F8-02A2A5A27EBF}" srcOrd="0" destOrd="0" presId="urn:microsoft.com/office/officeart/2018/2/layout/IconCircleList"/>
    <dgm:cxn modelId="{C4BABA8F-7552-4A74-9018-6160C8CBF643}" type="presOf" srcId="{8679C819-50DE-4FAE-8F0D-C20985B3B838}" destId="{7EC81DE5-0A26-4FFA-8AAD-536016C84B15}" srcOrd="0" destOrd="0" presId="urn:microsoft.com/office/officeart/2018/2/layout/IconCircleList"/>
    <dgm:cxn modelId="{53480F95-6C91-473E-999F-F382B5ABD1D4}" srcId="{1CE5BB2F-6B36-49C7-8159-340D63E62B59}" destId="{AA4D73D1-DFE5-4D65-8C7F-E987D6CF6194}" srcOrd="1" destOrd="0" parTransId="{3634BD67-5F63-4967-A31A-54FC452D07B9}" sibTransId="{2961CA94-32C2-4C9E-9ECE-C1B350A9F1B5}"/>
    <dgm:cxn modelId="{B4E2DA96-1918-4E87-A0E1-E54ACE8659F5}" type="presOf" srcId="{1CE5BB2F-6B36-49C7-8159-340D63E62B59}" destId="{05CDB241-E1D8-4F1B-A682-F98C825A1FB1}" srcOrd="0" destOrd="0" presId="urn:microsoft.com/office/officeart/2018/2/layout/IconCircleList"/>
    <dgm:cxn modelId="{C9BC38BC-7312-4DC5-948F-0B8C125BC552}" type="presOf" srcId="{AA4D73D1-DFE5-4D65-8C7F-E987D6CF6194}" destId="{1C676807-9BFC-4751-AE6A-558F0BE1F5E5}" srcOrd="0" destOrd="0" presId="urn:microsoft.com/office/officeart/2018/2/layout/IconCircleList"/>
    <dgm:cxn modelId="{0FA2394A-B12A-4198-B203-AD67FBD0837B}" type="presParOf" srcId="{05CDB241-E1D8-4F1B-A682-F98C825A1FB1}" destId="{20EF7469-DCD6-41AF-9311-886D5C2FC2BD}" srcOrd="0" destOrd="0" presId="urn:microsoft.com/office/officeart/2018/2/layout/IconCircleList"/>
    <dgm:cxn modelId="{5EF80436-4274-4868-A619-20585D11DA8C}" type="presParOf" srcId="{20EF7469-DCD6-41AF-9311-886D5C2FC2BD}" destId="{7AB27AEB-AA54-4C0B-AED4-D35FDED6E366}" srcOrd="0" destOrd="0" presId="urn:microsoft.com/office/officeart/2018/2/layout/IconCircleList"/>
    <dgm:cxn modelId="{D2FD5ACD-2197-4D6D-A44C-BE9A74143F0C}" type="presParOf" srcId="{7AB27AEB-AA54-4C0B-AED4-D35FDED6E366}" destId="{25E5AACC-0FDD-4A9B-A346-79517302B89C}" srcOrd="0" destOrd="0" presId="urn:microsoft.com/office/officeart/2018/2/layout/IconCircleList"/>
    <dgm:cxn modelId="{7FF373D4-2DF2-4E7E-9E5A-1B4EAA529D8A}" type="presParOf" srcId="{7AB27AEB-AA54-4C0B-AED4-D35FDED6E366}" destId="{7D1D60B1-DB2A-4911-91DC-9703091F6E9C}" srcOrd="1" destOrd="0" presId="urn:microsoft.com/office/officeart/2018/2/layout/IconCircleList"/>
    <dgm:cxn modelId="{8ADB046F-0342-49B0-B467-4536A1EAB3D2}" type="presParOf" srcId="{7AB27AEB-AA54-4C0B-AED4-D35FDED6E366}" destId="{369F022D-EAA5-40FD-BDF5-7C51090B2AC0}" srcOrd="2" destOrd="0" presId="urn:microsoft.com/office/officeart/2018/2/layout/IconCircleList"/>
    <dgm:cxn modelId="{093F8CA3-492E-4FE1-ADCF-F7CC837BFD67}" type="presParOf" srcId="{7AB27AEB-AA54-4C0B-AED4-D35FDED6E366}" destId="{7EC81DE5-0A26-4FFA-8AAD-536016C84B15}" srcOrd="3" destOrd="0" presId="urn:microsoft.com/office/officeart/2018/2/layout/IconCircleList"/>
    <dgm:cxn modelId="{0D08D2ED-4CF5-463E-B0B8-4F0D5A388FC3}" type="presParOf" srcId="{20EF7469-DCD6-41AF-9311-886D5C2FC2BD}" destId="{3C271F7E-F5A8-4B27-83F8-02A2A5A27EBF}" srcOrd="1" destOrd="0" presId="urn:microsoft.com/office/officeart/2018/2/layout/IconCircleList"/>
    <dgm:cxn modelId="{1BD9E836-E0CF-46BA-863F-5EBE5798D06E}" type="presParOf" srcId="{20EF7469-DCD6-41AF-9311-886D5C2FC2BD}" destId="{E9665C9D-4FE0-41FF-9E6D-E116C838F4B9}" srcOrd="2" destOrd="0" presId="urn:microsoft.com/office/officeart/2018/2/layout/IconCircleList"/>
    <dgm:cxn modelId="{CC02DF53-8094-4B3C-91E5-B2098E2A4E10}" type="presParOf" srcId="{E9665C9D-4FE0-41FF-9E6D-E116C838F4B9}" destId="{FA0368E8-38F4-4D3C-8D66-14BDBD884F07}" srcOrd="0" destOrd="0" presId="urn:microsoft.com/office/officeart/2018/2/layout/IconCircleList"/>
    <dgm:cxn modelId="{DF46FE63-7C47-493E-BCE4-8AABD3E8C7A2}" type="presParOf" srcId="{E9665C9D-4FE0-41FF-9E6D-E116C838F4B9}" destId="{BAFABCD4-DD7C-4AAB-B9F3-F3143B581C11}" srcOrd="1" destOrd="0" presId="urn:microsoft.com/office/officeart/2018/2/layout/IconCircleList"/>
    <dgm:cxn modelId="{98D5BE0F-F0EA-4520-9099-1DA6DB2D7887}" type="presParOf" srcId="{E9665C9D-4FE0-41FF-9E6D-E116C838F4B9}" destId="{31E23E22-0821-4F4F-9FE3-4FD09FD3C07B}" srcOrd="2" destOrd="0" presId="urn:microsoft.com/office/officeart/2018/2/layout/IconCircleList"/>
    <dgm:cxn modelId="{69587782-2840-4319-917D-9FBF4EACB8B5}" type="presParOf" srcId="{E9665C9D-4FE0-41FF-9E6D-E116C838F4B9}" destId="{1C676807-9BFC-4751-AE6A-558F0BE1F5E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828E6F-2C52-4DBB-BC78-65231BECE904}"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66947E36-08C4-43CB-B821-39AF7D589225}">
      <dgm:prSet/>
      <dgm:spPr/>
      <dgm:t>
        <a:bodyPr/>
        <a:lstStyle/>
        <a:p>
          <a:pPr>
            <a:lnSpc>
              <a:spcPct val="100000"/>
            </a:lnSpc>
            <a:defRPr cap="all"/>
          </a:pPr>
          <a:r>
            <a:rPr lang="en-US"/>
            <a:t>Supply Management</a:t>
          </a:r>
        </a:p>
      </dgm:t>
    </dgm:pt>
    <dgm:pt modelId="{8CC4F592-2B52-428D-A0DB-93DF207D222A}" type="parTrans" cxnId="{9854E62A-FC4B-435C-8880-62D5559C785D}">
      <dgm:prSet/>
      <dgm:spPr/>
      <dgm:t>
        <a:bodyPr/>
        <a:lstStyle/>
        <a:p>
          <a:endParaRPr lang="en-US"/>
        </a:p>
      </dgm:t>
    </dgm:pt>
    <dgm:pt modelId="{37FF0269-397F-4194-BFBF-138AFD7FD266}" type="sibTrans" cxnId="{9854E62A-FC4B-435C-8880-62D5559C785D}">
      <dgm:prSet/>
      <dgm:spPr/>
      <dgm:t>
        <a:bodyPr/>
        <a:lstStyle/>
        <a:p>
          <a:endParaRPr lang="en-US"/>
        </a:p>
      </dgm:t>
    </dgm:pt>
    <dgm:pt modelId="{3C123A60-AD9C-4600-94E8-818709B23DBA}">
      <dgm:prSet/>
      <dgm:spPr/>
      <dgm:t>
        <a:bodyPr/>
        <a:lstStyle/>
        <a:p>
          <a:pPr>
            <a:lnSpc>
              <a:spcPct val="100000"/>
            </a:lnSpc>
            <a:defRPr cap="all"/>
          </a:pPr>
          <a:r>
            <a:rPr lang="en-US"/>
            <a:t>Distribution Optimization</a:t>
          </a:r>
        </a:p>
      </dgm:t>
    </dgm:pt>
    <dgm:pt modelId="{AB2AE4BD-D0A4-42C9-92A8-818944AFCD7B}" type="parTrans" cxnId="{65309DFA-D927-4CD0-9DCD-7B392836E2CB}">
      <dgm:prSet/>
      <dgm:spPr/>
      <dgm:t>
        <a:bodyPr/>
        <a:lstStyle/>
        <a:p>
          <a:endParaRPr lang="en-US"/>
        </a:p>
      </dgm:t>
    </dgm:pt>
    <dgm:pt modelId="{BC89214B-C719-430A-AC69-02947F514D87}" type="sibTrans" cxnId="{65309DFA-D927-4CD0-9DCD-7B392836E2CB}">
      <dgm:prSet/>
      <dgm:spPr/>
      <dgm:t>
        <a:bodyPr/>
        <a:lstStyle/>
        <a:p>
          <a:endParaRPr lang="en-US"/>
        </a:p>
      </dgm:t>
    </dgm:pt>
    <dgm:pt modelId="{FBFC7344-765F-43BA-A30F-6F79B32A606C}">
      <dgm:prSet/>
      <dgm:spPr/>
      <dgm:t>
        <a:bodyPr/>
        <a:lstStyle/>
        <a:p>
          <a:pPr>
            <a:lnSpc>
              <a:spcPct val="100000"/>
            </a:lnSpc>
            <a:defRPr cap="all"/>
          </a:pPr>
          <a:r>
            <a:rPr lang="en-US"/>
            <a:t>Employee Time Tracking</a:t>
          </a:r>
        </a:p>
      </dgm:t>
    </dgm:pt>
    <dgm:pt modelId="{D8D0EEC3-BEAC-4C4C-AC90-B5D9F9EA9234}" type="parTrans" cxnId="{78E10FAA-8DFA-405C-9A24-1AE1E8DFA6D9}">
      <dgm:prSet/>
      <dgm:spPr/>
      <dgm:t>
        <a:bodyPr/>
        <a:lstStyle/>
        <a:p>
          <a:endParaRPr lang="en-US"/>
        </a:p>
      </dgm:t>
    </dgm:pt>
    <dgm:pt modelId="{3E53C7C9-073D-4212-9042-15244BF88DF5}" type="sibTrans" cxnId="{78E10FAA-8DFA-405C-9A24-1AE1E8DFA6D9}">
      <dgm:prSet/>
      <dgm:spPr/>
      <dgm:t>
        <a:bodyPr/>
        <a:lstStyle/>
        <a:p>
          <a:endParaRPr lang="en-US"/>
        </a:p>
      </dgm:t>
    </dgm:pt>
    <dgm:pt modelId="{E2A80BD7-FCE4-4054-9E23-B6402C79DBF4}">
      <dgm:prSet/>
      <dgm:spPr/>
      <dgm:t>
        <a:bodyPr/>
        <a:lstStyle/>
        <a:p>
          <a:pPr>
            <a:lnSpc>
              <a:spcPct val="100000"/>
            </a:lnSpc>
            <a:defRPr cap="all"/>
          </a:pPr>
          <a:r>
            <a:rPr lang="en-US"/>
            <a:t>Sales Analysis</a:t>
          </a:r>
        </a:p>
      </dgm:t>
    </dgm:pt>
    <dgm:pt modelId="{72A9DD14-B9CC-49E4-BDE3-81CA32783D29}" type="parTrans" cxnId="{05532565-DD70-45E9-835B-A66B0975FA3C}">
      <dgm:prSet/>
      <dgm:spPr/>
      <dgm:t>
        <a:bodyPr/>
        <a:lstStyle/>
        <a:p>
          <a:endParaRPr lang="en-US"/>
        </a:p>
      </dgm:t>
    </dgm:pt>
    <dgm:pt modelId="{6FA759A0-AE5B-4A7B-A5A9-50EBD41D221C}" type="sibTrans" cxnId="{05532565-DD70-45E9-835B-A66B0975FA3C}">
      <dgm:prSet/>
      <dgm:spPr/>
      <dgm:t>
        <a:bodyPr/>
        <a:lstStyle/>
        <a:p>
          <a:endParaRPr lang="en-US"/>
        </a:p>
      </dgm:t>
    </dgm:pt>
    <dgm:pt modelId="{1C75FF5B-2D3D-4C30-B8A5-550CB818B800}" type="pres">
      <dgm:prSet presAssocID="{E7828E6F-2C52-4DBB-BC78-65231BECE904}" presName="root" presStyleCnt="0">
        <dgm:presLayoutVars>
          <dgm:dir/>
          <dgm:resizeHandles val="exact"/>
        </dgm:presLayoutVars>
      </dgm:prSet>
      <dgm:spPr/>
    </dgm:pt>
    <dgm:pt modelId="{432E4F01-D8D6-4A3D-A599-EAFE1CC450F6}" type="pres">
      <dgm:prSet presAssocID="{66947E36-08C4-43CB-B821-39AF7D589225}" presName="compNode" presStyleCnt="0"/>
      <dgm:spPr/>
    </dgm:pt>
    <dgm:pt modelId="{C82C73A0-763A-463B-B360-0B78902CBBBE}" type="pres">
      <dgm:prSet presAssocID="{66947E36-08C4-43CB-B821-39AF7D589225}" presName="iconBgRect" presStyleLbl="bgShp" presStyleIdx="0" presStyleCnt="4"/>
      <dgm:spPr>
        <a:prstGeom prst="round2DiagRect">
          <a:avLst>
            <a:gd name="adj1" fmla="val 29727"/>
            <a:gd name="adj2" fmla="val 0"/>
          </a:avLst>
        </a:prstGeom>
      </dgm:spPr>
    </dgm:pt>
    <dgm:pt modelId="{AB89105E-711B-46AA-BCE2-7D844D720C61}" type="pres">
      <dgm:prSet presAssocID="{66947E36-08C4-43CB-B821-39AF7D58922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2B5DB9E1-CD9D-4432-8788-B62F6301B358}" type="pres">
      <dgm:prSet presAssocID="{66947E36-08C4-43CB-B821-39AF7D589225}" presName="spaceRect" presStyleCnt="0"/>
      <dgm:spPr/>
    </dgm:pt>
    <dgm:pt modelId="{BFEC9A1C-BD4F-4A05-83AF-C55F5F375503}" type="pres">
      <dgm:prSet presAssocID="{66947E36-08C4-43CB-B821-39AF7D589225}" presName="textRect" presStyleLbl="revTx" presStyleIdx="0" presStyleCnt="4">
        <dgm:presLayoutVars>
          <dgm:chMax val="1"/>
          <dgm:chPref val="1"/>
        </dgm:presLayoutVars>
      </dgm:prSet>
      <dgm:spPr/>
    </dgm:pt>
    <dgm:pt modelId="{7F4A9E29-D61D-4AD1-9049-7226FD92730C}" type="pres">
      <dgm:prSet presAssocID="{37FF0269-397F-4194-BFBF-138AFD7FD266}" presName="sibTrans" presStyleCnt="0"/>
      <dgm:spPr/>
    </dgm:pt>
    <dgm:pt modelId="{6D72D8CE-16AB-4308-A686-93603322F597}" type="pres">
      <dgm:prSet presAssocID="{3C123A60-AD9C-4600-94E8-818709B23DBA}" presName="compNode" presStyleCnt="0"/>
      <dgm:spPr/>
    </dgm:pt>
    <dgm:pt modelId="{746054C2-E957-4D05-8BE6-855A87526B59}" type="pres">
      <dgm:prSet presAssocID="{3C123A60-AD9C-4600-94E8-818709B23DBA}" presName="iconBgRect" presStyleLbl="bgShp" presStyleIdx="1" presStyleCnt="4"/>
      <dgm:spPr>
        <a:prstGeom prst="round2DiagRect">
          <a:avLst>
            <a:gd name="adj1" fmla="val 29727"/>
            <a:gd name="adj2" fmla="val 0"/>
          </a:avLst>
        </a:prstGeom>
      </dgm:spPr>
    </dgm:pt>
    <dgm:pt modelId="{657EA070-BFF1-4E54-B3F6-F95BABD53A20}" type="pres">
      <dgm:prSet presAssocID="{3C123A60-AD9C-4600-94E8-818709B23DB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E367B850-51BD-4B96-A734-27680C48830A}" type="pres">
      <dgm:prSet presAssocID="{3C123A60-AD9C-4600-94E8-818709B23DBA}" presName="spaceRect" presStyleCnt="0"/>
      <dgm:spPr/>
    </dgm:pt>
    <dgm:pt modelId="{6EB01BDF-5285-4732-8B84-FDCF28EFD26D}" type="pres">
      <dgm:prSet presAssocID="{3C123A60-AD9C-4600-94E8-818709B23DBA}" presName="textRect" presStyleLbl="revTx" presStyleIdx="1" presStyleCnt="4">
        <dgm:presLayoutVars>
          <dgm:chMax val="1"/>
          <dgm:chPref val="1"/>
        </dgm:presLayoutVars>
      </dgm:prSet>
      <dgm:spPr/>
    </dgm:pt>
    <dgm:pt modelId="{60FEE9DA-5FF2-4B73-9B10-C2A06310C115}" type="pres">
      <dgm:prSet presAssocID="{BC89214B-C719-430A-AC69-02947F514D87}" presName="sibTrans" presStyleCnt="0"/>
      <dgm:spPr/>
    </dgm:pt>
    <dgm:pt modelId="{CED89A48-92D3-44A3-8270-D5B692C1E9B6}" type="pres">
      <dgm:prSet presAssocID="{FBFC7344-765F-43BA-A30F-6F79B32A606C}" presName="compNode" presStyleCnt="0"/>
      <dgm:spPr/>
    </dgm:pt>
    <dgm:pt modelId="{BA0500E0-858B-4EC8-B167-EAAFA8CB842A}" type="pres">
      <dgm:prSet presAssocID="{FBFC7344-765F-43BA-A30F-6F79B32A606C}" presName="iconBgRect" presStyleLbl="bgShp" presStyleIdx="2" presStyleCnt="4"/>
      <dgm:spPr>
        <a:prstGeom prst="round2DiagRect">
          <a:avLst>
            <a:gd name="adj1" fmla="val 29727"/>
            <a:gd name="adj2" fmla="val 0"/>
          </a:avLst>
        </a:prstGeom>
      </dgm:spPr>
    </dgm:pt>
    <dgm:pt modelId="{70B14C33-EE97-4AEB-9B63-4B6B5AC2371B}" type="pres">
      <dgm:prSet presAssocID="{FBFC7344-765F-43BA-A30F-6F79B32A606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527FC1F3-C79D-45DF-B66B-35A6DCD9FC6F}" type="pres">
      <dgm:prSet presAssocID="{FBFC7344-765F-43BA-A30F-6F79B32A606C}" presName="spaceRect" presStyleCnt="0"/>
      <dgm:spPr/>
    </dgm:pt>
    <dgm:pt modelId="{C4FC1020-CC10-47B9-8424-FFA72B143AA7}" type="pres">
      <dgm:prSet presAssocID="{FBFC7344-765F-43BA-A30F-6F79B32A606C}" presName="textRect" presStyleLbl="revTx" presStyleIdx="2" presStyleCnt="4">
        <dgm:presLayoutVars>
          <dgm:chMax val="1"/>
          <dgm:chPref val="1"/>
        </dgm:presLayoutVars>
      </dgm:prSet>
      <dgm:spPr/>
    </dgm:pt>
    <dgm:pt modelId="{6AD1BBB3-AFE8-4FF9-949B-374F94B78D91}" type="pres">
      <dgm:prSet presAssocID="{3E53C7C9-073D-4212-9042-15244BF88DF5}" presName="sibTrans" presStyleCnt="0"/>
      <dgm:spPr/>
    </dgm:pt>
    <dgm:pt modelId="{2EA6FD60-E92E-424A-A3B8-F1CECB2041C1}" type="pres">
      <dgm:prSet presAssocID="{E2A80BD7-FCE4-4054-9E23-B6402C79DBF4}" presName="compNode" presStyleCnt="0"/>
      <dgm:spPr/>
    </dgm:pt>
    <dgm:pt modelId="{90E47435-BC56-44DC-973B-24CE5F905396}" type="pres">
      <dgm:prSet presAssocID="{E2A80BD7-FCE4-4054-9E23-B6402C79DBF4}" presName="iconBgRect" presStyleLbl="bgShp" presStyleIdx="3" presStyleCnt="4"/>
      <dgm:spPr>
        <a:prstGeom prst="round2DiagRect">
          <a:avLst>
            <a:gd name="adj1" fmla="val 29727"/>
            <a:gd name="adj2" fmla="val 0"/>
          </a:avLst>
        </a:prstGeom>
      </dgm:spPr>
    </dgm:pt>
    <dgm:pt modelId="{D5789AFB-9272-42CF-94BE-E0549FDC9DFC}" type="pres">
      <dgm:prSet presAssocID="{E2A80BD7-FCE4-4054-9E23-B6402C79DBF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A9F6D601-D6C7-4F89-8315-C178A189429C}" type="pres">
      <dgm:prSet presAssocID="{E2A80BD7-FCE4-4054-9E23-B6402C79DBF4}" presName="spaceRect" presStyleCnt="0"/>
      <dgm:spPr/>
    </dgm:pt>
    <dgm:pt modelId="{18A3171D-65BD-42D1-842D-985BBF27FBE2}" type="pres">
      <dgm:prSet presAssocID="{E2A80BD7-FCE4-4054-9E23-B6402C79DBF4}" presName="textRect" presStyleLbl="revTx" presStyleIdx="3" presStyleCnt="4">
        <dgm:presLayoutVars>
          <dgm:chMax val="1"/>
          <dgm:chPref val="1"/>
        </dgm:presLayoutVars>
      </dgm:prSet>
      <dgm:spPr/>
    </dgm:pt>
  </dgm:ptLst>
  <dgm:cxnLst>
    <dgm:cxn modelId="{C9DFF70A-9E71-41BD-9BF6-A5D09816CEC8}" type="presOf" srcId="{FBFC7344-765F-43BA-A30F-6F79B32A606C}" destId="{C4FC1020-CC10-47B9-8424-FFA72B143AA7}" srcOrd="0" destOrd="0" presId="urn:microsoft.com/office/officeart/2018/5/layout/IconLeafLabelList"/>
    <dgm:cxn modelId="{16C41826-EAA6-4CB8-82CE-C8F99148757D}" type="presOf" srcId="{E7828E6F-2C52-4DBB-BC78-65231BECE904}" destId="{1C75FF5B-2D3D-4C30-B8A5-550CB818B800}" srcOrd="0" destOrd="0" presId="urn:microsoft.com/office/officeart/2018/5/layout/IconLeafLabelList"/>
    <dgm:cxn modelId="{9854E62A-FC4B-435C-8880-62D5559C785D}" srcId="{E7828E6F-2C52-4DBB-BC78-65231BECE904}" destId="{66947E36-08C4-43CB-B821-39AF7D589225}" srcOrd="0" destOrd="0" parTransId="{8CC4F592-2B52-428D-A0DB-93DF207D222A}" sibTransId="{37FF0269-397F-4194-BFBF-138AFD7FD266}"/>
    <dgm:cxn modelId="{05532565-DD70-45E9-835B-A66B0975FA3C}" srcId="{E7828E6F-2C52-4DBB-BC78-65231BECE904}" destId="{E2A80BD7-FCE4-4054-9E23-B6402C79DBF4}" srcOrd="3" destOrd="0" parTransId="{72A9DD14-B9CC-49E4-BDE3-81CA32783D29}" sibTransId="{6FA759A0-AE5B-4A7B-A5A9-50EBD41D221C}"/>
    <dgm:cxn modelId="{432AF74E-11B4-4266-AC60-1B530385FA35}" type="presOf" srcId="{3C123A60-AD9C-4600-94E8-818709B23DBA}" destId="{6EB01BDF-5285-4732-8B84-FDCF28EFD26D}" srcOrd="0" destOrd="0" presId="urn:microsoft.com/office/officeart/2018/5/layout/IconLeafLabelList"/>
    <dgm:cxn modelId="{7646CA91-4DA9-48DF-81C7-2F7A5A2EABB2}" type="presOf" srcId="{E2A80BD7-FCE4-4054-9E23-B6402C79DBF4}" destId="{18A3171D-65BD-42D1-842D-985BBF27FBE2}" srcOrd="0" destOrd="0" presId="urn:microsoft.com/office/officeart/2018/5/layout/IconLeafLabelList"/>
    <dgm:cxn modelId="{78E10FAA-8DFA-405C-9A24-1AE1E8DFA6D9}" srcId="{E7828E6F-2C52-4DBB-BC78-65231BECE904}" destId="{FBFC7344-765F-43BA-A30F-6F79B32A606C}" srcOrd="2" destOrd="0" parTransId="{D8D0EEC3-BEAC-4C4C-AC90-B5D9F9EA9234}" sibTransId="{3E53C7C9-073D-4212-9042-15244BF88DF5}"/>
    <dgm:cxn modelId="{5551F0CC-C890-40A0-95C8-4DA096407A8B}" type="presOf" srcId="{66947E36-08C4-43CB-B821-39AF7D589225}" destId="{BFEC9A1C-BD4F-4A05-83AF-C55F5F375503}" srcOrd="0" destOrd="0" presId="urn:microsoft.com/office/officeart/2018/5/layout/IconLeafLabelList"/>
    <dgm:cxn modelId="{65309DFA-D927-4CD0-9DCD-7B392836E2CB}" srcId="{E7828E6F-2C52-4DBB-BC78-65231BECE904}" destId="{3C123A60-AD9C-4600-94E8-818709B23DBA}" srcOrd="1" destOrd="0" parTransId="{AB2AE4BD-D0A4-42C9-92A8-818944AFCD7B}" sibTransId="{BC89214B-C719-430A-AC69-02947F514D87}"/>
    <dgm:cxn modelId="{CD0F6DA2-B698-43BB-BE9E-DDCEA73BB55E}" type="presParOf" srcId="{1C75FF5B-2D3D-4C30-B8A5-550CB818B800}" destId="{432E4F01-D8D6-4A3D-A599-EAFE1CC450F6}" srcOrd="0" destOrd="0" presId="urn:microsoft.com/office/officeart/2018/5/layout/IconLeafLabelList"/>
    <dgm:cxn modelId="{DE229750-ADBE-4FDC-842B-22FC10A1EB2F}" type="presParOf" srcId="{432E4F01-D8D6-4A3D-A599-EAFE1CC450F6}" destId="{C82C73A0-763A-463B-B360-0B78902CBBBE}" srcOrd="0" destOrd="0" presId="urn:microsoft.com/office/officeart/2018/5/layout/IconLeafLabelList"/>
    <dgm:cxn modelId="{3327B98C-27CB-445D-BB01-0BF4726EF222}" type="presParOf" srcId="{432E4F01-D8D6-4A3D-A599-EAFE1CC450F6}" destId="{AB89105E-711B-46AA-BCE2-7D844D720C61}" srcOrd="1" destOrd="0" presId="urn:microsoft.com/office/officeart/2018/5/layout/IconLeafLabelList"/>
    <dgm:cxn modelId="{9C679BA3-6E74-4655-996F-A630791B858F}" type="presParOf" srcId="{432E4F01-D8D6-4A3D-A599-EAFE1CC450F6}" destId="{2B5DB9E1-CD9D-4432-8788-B62F6301B358}" srcOrd="2" destOrd="0" presId="urn:microsoft.com/office/officeart/2018/5/layout/IconLeafLabelList"/>
    <dgm:cxn modelId="{682F8D1B-E1B8-493E-8BAD-DB82FE7678B1}" type="presParOf" srcId="{432E4F01-D8D6-4A3D-A599-EAFE1CC450F6}" destId="{BFEC9A1C-BD4F-4A05-83AF-C55F5F375503}" srcOrd="3" destOrd="0" presId="urn:microsoft.com/office/officeart/2018/5/layout/IconLeafLabelList"/>
    <dgm:cxn modelId="{CAD97E33-E91C-483A-89D9-6CC1013A5883}" type="presParOf" srcId="{1C75FF5B-2D3D-4C30-B8A5-550CB818B800}" destId="{7F4A9E29-D61D-4AD1-9049-7226FD92730C}" srcOrd="1" destOrd="0" presId="urn:microsoft.com/office/officeart/2018/5/layout/IconLeafLabelList"/>
    <dgm:cxn modelId="{D809B5FB-EED5-40AD-912B-D3F6A0E2F456}" type="presParOf" srcId="{1C75FF5B-2D3D-4C30-B8A5-550CB818B800}" destId="{6D72D8CE-16AB-4308-A686-93603322F597}" srcOrd="2" destOrd="0" presId="urn:microsoft.com/office/officeart/2018/5/layout/IconLeafLabelList"/>
    <dgm:cxn modelId="{F4FD90EF-24A4-4CAA-B073-064A4DD27650}" type="presParOf" srcId="{6D72D8CE-16AB-4308-A686-93603322F597}" destId="{746054C2-E957-4D05-8BE6-855A87526B59}" srcOrd="0" destOrd="0" presId="urn:microsoft.com/office/officeart/2018/5/layout/IconLeafLabelList"/>
    <dgm:cxn modelId="{D1BBAA7D-B3C2-4888-9F2B-F4DDB4A27B9E}" type="presParOf" srcId="{6D72D8CE-16AB-4308-A686-93603322F597}" destId="{657EA070-BFF1-4E54-B3F6-F95BABD53A20}" srcOrd="1" destOrd="0" presId="urn:microsoft.com/office/officeart/2018/5/layout/IconLeafLabelList"/>
    <dgm:cxn modelId="{F10D80B6-5F79-4015-8B4E-3984474F0F0A}" type="presParOf" srcId="{6D72D8CE-16AB-4308-A686-93603322F597}" destId="{E367B850-51BD-4B96-A734-27680C48830A}" srcOrd="2" destOrd="0" presId="urn:microsoft.com/office/officeart/2018/5/layout/IconLeafLabelList"/>
    <dgm:cxn modelId="{6A7A90FA-CB87-486A-842E-5F37EC216670}" type="presParOf" srcId="{6D72D8CE-16AB-4308-A686-93603322F597}" destId="{6EB01BDF-5285-4732-8B84-FDCF28EFD26D}" srcOrd="3" destOrd="0" presId="urn:microsoft.com/office/officeart/2018/5/layout/IconLeafLabelList"/>
    <dgm:cxn modelId="{FB5BFD98-9E6E-45F1-B89D-F42B788F018C}" type="presParOf" srcId="{1C75FF5B-2D3D-4C30-B8A5-550CB818B800}" destId="{60FEE9DA-5FF2-4B73-9B10-C2A06310C115}" srcOrd="3" destOrd="0" presId="urn:microsoft.com/office/officeart/2018/5/layout/IconLeafLabelList"/>
    <dgm:cxn modelId="{542EE4DA-D713-46A3-9AC1-6EFB1AF54FEB}" type="presParOf" srcId="{1C75FF5B-2D3D-4C30-B8A5-550CB818B800}" destId="{CED89A48-92D3-44A3-8270-D5B692C1E9B6}" srcOrd="4" destOrd="0" presId="urn:microsoft.com/office/officeart/2018/5/layout/IconLeafLabelList"/>
    <dgm:cxn modelId="{88BCB4F3-6AFC-462B-B862-CD1AF093FEA5}" type="presParOf" srcId="{CED89A48-92D3-44A3-8270-D5B692C1E9B6}" destId="{BA0500E0-858B-4EC8-B167-EAAFA8CB842A}" srcOrd="0" destOrd="0" presId="urn:microsoft.com/office/officeart/2018/5/layout/IconLeafLabelList"/>
    <dgm:cxn modelId="{DAC4E182-EC71-4E45-ABF9-999820516014}" type="presParOf" srcId="{CED89A48-92D3-44A3-8270-D5B692C1E9B6}" destId="{70B14C33-EE97-4AEB-9B63-4B6B5AC2371B}" srcOrd="1" destOrd="0" presId="urn:microsoft.com/office/officeart/2018/5/layout/IconLeafLabelList"/>
    <dgm:cxn modelId="{B63D708B-280C-4624-947E-7CA088934FA6}" type="presParOf" srcId="{CED89A48-92D3-44A3-8270-D5B692C1E9B6}" destId="{527FC1F3-C79D-45DF-B66B-35A6DCD9FC6F}" srcOrd="2" destOrd="0" presId="urn:microsoft.com/office/officeart/2018/5/layout/IconLeafLabelList"/>
    <dgm:cxn modelId="{B03B2C8A-E21E-4D38-9310-475974276A6D}" type="presParOf" srcId="{CED89A48-92D3-44A3-8270-D5B692C1E9B6}" destId="{C4FC1020-CC10-47B9-8424-FFA72B143AA7}" srcOrd="3" destOrd="0" presId="urn:microsoft.com/office/officeart/2018/5/layout/IconLeafLabelList"/>
    <dgm:cxn modelId="{6E29CE47-4742-47BF-AADF-8E777642FBEB}" type="presParOf" srcId="{1C75FF5B-2D3D-4C30-B8A5-550CB818B800}" destId="{6AD1BBB3-AFE8-4FF9-949B-374F94B78D91}" srcOrd="5" destOrd="0" presId="urn:microsoft.com/office/officeart/2018/5/layout/IconLeafLabelList"/>
    <dgm:cxn modelId="{BE6C1148-A2C7-42E0-8AC5-359CA94B3A8B}" type="presParOf" srcId="{1C75FF5B-2D3D-4C30-B8A5-550CB818B800}" destId="{2EA6FD60-E92E-424A-A3B8-F1CECB2041C1}" srcOrd="6" destOrd="0" presId="urn:microsoft.com/office/officeart/2018/5/layout/IconLeafLabelList"/>
    <dgm:cxn modelId="{3BDD39CC-8F69-4DAF-8039-BB44FB844F56}" type="presParOf" srcId="{2EA6FD60-E92E-424A-A3B8-F1CECB2041C1}" destId="{90E47435-BC56-44DC-973B-24CE5F905396}" srcOrd="0" destOrd="0" presId="urn:microsoft.com/office/officeart/2018/5/layout/IconLeafLabelList"/>
    <dgm:cxn modelId="{D4C34202-822C-4676-AE79-136BD50EEA10}" type="presParOf" srcId="{2EA6FD60-E92E-424A-A3B8-F1CECB2041C1}" destId="{D5789AFB-9272-42CF-94BE-E0549FDC9DFC}" srcOrd="1" destOrd="0" presId="urn:microsoft.com/office/officeart/2018/5/layout/IconLeafLabelList"/>
    <dgm:cxn modelId="{8C0E15E4-87F9-4147-95F4-A3EF0699FFA3}" type="presParOf" srcId="{2EA6FD60-E92E-424A-A3B8-F1CECB2041C1}" destId="{A9F6D601-D6C7-4F89-8315-C178A189429C}" srcOrd="2" destOrd="0" presId="urn:microsoft.com/office/officeart/2018/5/layout/IconLeafLabelList"/>
    <dgm:cxn modelId="{9B0A95A0-B16E-47F9-A130-8A458BE0BDAA}" type="presParOf" srcId="{2EA6FD60-E92E-424A-A3B8-F1CECB2041C1}" destId="{18A3171D-65BD-42D1-842D-985BBF27FBE2}"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5AACC-0FDD-4A9B-A346-79517302B89C}">
      <dsp:nvSpPr>
        <dsp:cNvPr id="0" name=""/>
        <dsp:cNvSpPr/>
      </dsp:nvSpPr>
      <dsp:spPr>
        <a:xfrm>
          <a:off x="282221" y="1410409"/>
          <a:ext cx="1371985" cy="13719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1D60B1-DB2A-4911-91DC-9703091F6E9C}">
      <dsp:nvSpPr>
        <dsp:cNvPr id="0" name=""/>
        <dsp:cNvSpPr/>
      </dsp:nvSpPr>
      <dsp:spPr>
        <a:xfrm>
          <a:off x="570337" y="1698526"/>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C81DE5-0A26-4FFA-8AAD-536016C84B15}">
      <dsp:nvSpPr>
        <dsp:cNvPr id="0" name=""/>
        <dsp:cNvSpPr/>
      </dsp:nvSpPr>
      <dsp:spPr>
        <a:xfrm>
          <a:off x="1948202" y="14104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Stan and Davis Bacchus inherited the winery from their father, George, and are eager to modernize business practices.</a:t>
          </a:r>
        </a:p>
      </dsp:txBody>
      <dsp:txXfrm>
        <a:off x="1948202" y="1410409"/>
        <a:ext cx="3233964" cy="1371985"/>
      </dsp:txXfrm>
    </dsp:sp>
    <dsp:sp modelId="{FA0368E8-38F4-4D3C-8D66-14BDBD884F07}">
      <dsp:nvSpPr>
        <dsp:cNvPr id="0" name=""/>
        <dsp:cNvSpPr/>
      </dsp:nvSpPr>
      <dsp:spPr>
        <a:xfrm>
          <a:off x="5745661" y="1410409"/>
          <a:ext cx="1371985" cy="13719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FABCD4-DD7C-4AAB-B9F3-F3143B581C11}">
      <dsp:nvSpPr>
        <dsp:cNvPr id="0" name=""/>
        <dsp:cNvSpPr/>
      </dsp:nvSpPr>
      <dsp:spPr>
        <a:xfrm>
          <a:off x="6033778" y="1698526"/>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76807-9BFC-4751-AE6A-558F0BE1F5E5}">
      <dsp:nvSpPr>
        <dsp:cNvPr id="0" name=""/>
        <dsp:cNvSpPr/>
      </dsp:nvSpPr>
      <dsp:spPr>
        <a:xfrm>
          <a:off x="7411643" y="14104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Existing personnel include Janet Collins (finance and payroll), Roz Murphy (marketing), Bob Ulrich (assistant to Roz), Henry Doyle (production manager), and Maria Costanza (distribution).</a:t>
          </a:r>
        </a:p>
      </dsp:txBody>
      <dsp:txXfrm>
        <a:off x="7411643" y="1410409"/>
        <a:ext cx="3233964" cy="13719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C73A0-763A-463B-B360-0B78902CBBBE}">
      <dsp:nvSpPr>
        <dsp:cNvPr id="0" name=""/>
        <dsp:cNvSpPr/>
      </dsp:nvSpPr>
      <dsp:spPr>
        <a:xfrm>
          <a:off x="562927" y="788206"/>
          <a:ext cx="1445998" cy="144599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89105E-711B-46AA-BCE2-7D844D720C61}">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EC9A1C-BD4F-4A05-83AF-C55F5F375503}">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Supply Management</a:t>
          </a:r>
        </a:p>
      </dsp:txBody>
      <dsp:txXfrm>
        <a:off x="100682" y="2684598"/>
        <a:ext cx="2370489" cy="720000"/>
      </dsp:txXfrm>
    </dsp:sp>
    <dsp:sp modelId="{746054C2-E957-4D05-8BE6-855A87526B59}">
      <dsp:nvSpPr>
        <dsp:cNvPr id="0" name=""/>
        <dsp:cNvSpPr/>
      </dsp:nvSpPr>
      <dsp:spPr>
        <a:xfrm>
          <a:off x="3348252" y="788206"/>
          <a:ext cx="1445998" cy="144599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7EA070-BFF1-4E54-B3F6-F95BABD53A20}">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B01BDF-5285-4732-8B84-FDCF28EFD26D}">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Distribution Optimization</a:t>
          </a:r>
        </a:p>
      </dsp:txBody>
      <dsp:txXfrm>
        <a:off x="2886007" y="2684598"/>
        <a:ext cx="2370489" cy="720000"/>
      </dsp:txXfrm>
    </dsp:sp>
    <dsp:sp modelId="{BA0500E0-858B-4EC8-B167-EAAFA8CB842A}">
      <dsp:nvSpPr>
        <dsp:cNvPr id="0" name=""/>
        <dsp:cNvSpPr/>
      </dsp:nvSpPr>
      <dsp:spPr>
        <a:xfrm>
          <a:off x="6133577" y="788206"/>
          <a:ext cx="1445998" cy="144599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B14C33-EE97-4AEB-9B63-4B6B5AC2371B}">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FC1020-CC10-47B9-8424-FFA72B143AA7}">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Employee Time Tracking</a:t>
          </a:r>
        </a:p>
      </dsp:txBody>
      <dsp:txXfrm>
        <a:off x="5671332" y="2684598"/>
        <a:ext cx="2370489" cy="720000"/>
      </dsp:txXfrm>
    </dsp:sp>
    <dsp:sp modelId="{90E47435-BC56-44DC-973B-24CE5F905396}">
      <dsp:nvSpPr>
        <dsp:cNvPr id="0" name=""/>
        <dsp:cNvSpPr/>
      </dsp:nvSpPr>
      <dsp:spPr>
        <a:xfrm>
          <a:off x="8918902" y="788206"/>
          <a:ext cx="1445998" cy="144599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789AFB-9272-42CF-94BE-E0549FDC9DFC}">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A3171D-65BD-42D1-842D-985BBF27FBE2}">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Sales Analysis</a:t>
          </a:r>
        </a:p>
      </dsp:txBody>
      <dsp:txXfrm>
        <a:off x="8456657" y="2684598"/>
        <a:ext cx="237048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7046-3793-19C1-C51D-5F5B386436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2E8F97-8F41-A710-5B1F-3E91B02ACD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2D8A7E-7535-FED1-5782-4007D7D25D73}"/>
              </a:ext>
            </a:extLst>
          </p:cNvPr>
          <p:cNvSpPr>
            <a:spLocks noGrp="1"/>
          </p:cNvSpPr>
          <p:nvPr>
            <p:ph type="dt" sz="half" idx="10"/>
          </p:nvPr>
        </p:nvSpPr>
        <p:spPr/>
        <p:txBody>
          <a:bodyPr/>
          <a:lstStyle/>
          <a:p>
            <a:fld id="{85163F0B-A837-4169-A183-F2DE2BC9F4A7}" type="datetimeFigureOut">
              <a:rPr lang="en-US" smtClean="0"/>
              <a:t>5/12/2024</a:t>
            </a:fld>
            <a:endParaRPr lang="en-US"/>
          </a:p>
        </p:txBody>
      </p:sp>
      <p:sp>
        <p:nvSpPr>
          <p:cNvPr id="5" name="Footer Placeholder 4">
            <a:extLst>
              <a:ext uri="{FF2B5EF4-FFF2-40B4-BE49-F238E27FC236}">
                <a16:creationId xmlns:a16="http://schemas.microsoft.com/office/drawing/2014/main" id="{370F0F00-C457-57CA-0E25-CEAD3D1B15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0F13E-3199-6C00-DB90-BB7BBFC9880F}"/>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152237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3345E-04C6-4DC7-1DF8-BDC80037AE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DE86DE-C2FE-F40D-C60D-46427125FD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3ADE65-5822-FBA1-2CF8-B0E4F1545705}"/>
              </a:ext>
            </a:extLst>
          </p:cNvPr>
          <p:cNvSpPr>
            <a:spLocks noGrp="1"/>
          </p:cNvSpPr>
          <p:nvPr>
            <p:ph type="dt" sz="half" idx="10"/>
          </p:nvPr>
        </p:nvSpPr>
        <p:spPr/>
        <p:txBody>
          <a:bodyPr/>
          <a:lstStyle/>
          <a:p>
            <a:fld id="{85163F0B-A837-4169-A183-F2DE2BC9F4A7}" type="datetimeFigureOut">
              <a:rPr lang="en-US" smtClean="0"/>
              <a:t>5/12/2024</a:t>
            </a:fld>
            <a:endParaRPr lang="en-US"/>
          </a:p>
        </p:txBody>
      </p:sp>
      <p:sp>
        <p:nvSpPr>
          <p:cNvPr id="5" name="Footer Placeholder 4">
            <a:extLst>
              <a:ext uri="{FF2B5EF4-FFF2-40B4-BE49-F238E27FC236}">
                <a16:creationId xmlns:a16="http://schemas.microsoft.com/office/drawing/2014/main" id="{645C070F-EC12-0BC1-57F7-B29FA006C3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073167-379E-EA99-8467-9E695C7E0D5D}"/>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201697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66CCED-9C73-445D-A8DD-38A324749F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FAF0E9-B020-FE63-8439-281E515226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3864B-84A5-AADC-8768-5E0D06EDE896}"/>
              </a:ext>
            </a:extLst>
          </p:cNvPr>
          <p:cNvSpPr>
            <a:spLocks noGrp="1"/>
          </p:cNvSpPr>
          <p:nvPr>
            <p:ph type="dt" sz="half" idx="10"/>
          </p:nvPr>
        </p:nvSpPr>
        <p:spPr/>
        <p:txBody>
          <a:bodyPr/>
          <a:lstStyle/>
          <a:p>
            <a:fld id="{85163F0B-A837-4169-A183-F2DE2BC9F4A7}" type="datetimeFigureOut">
              <a:rPr lang="en-US" smtClean="0"/>
              <a:t>5/12/2024</a:t>
            </a:fld>
            <a:endParaRPr lang="en-US"/>
          </a:p>
        </p:txBody>
      </p:sp>
      <p:sp>
        <p:nvSpPr>
          <p:cNvPr id="5" name="Footer Placeholder 4">
            <a:extLst>
              <a:ext uri="{FF2B5EF4-FFF2-40B4-BE49-F238E27FC236}">
                <a16:creationId xmlns:a16="http://schemas.microsoft.com/office/drawing/2014/main" id="{E43D813D-9B57-2594-4DBE-04A07258B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A1DFDF-0F98-FDBF-7CE5-09C69E0C948E}"/>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828186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E728-F2A7-6B76-FA35-A9AD872696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9222B6-F64D-8834-A218-8692DD9412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0DF196-3D58-C30E-87EF-BD8180D88A34}"/>
              </a:ext>
            </a:extLst>
          </p:cNvPr>
          <p:cNvSpPr>
            <a:spLocks noGrp="1"/>
          </p:cNvSpPr>
          <p:nvPr>
            <p:ph type="dt" sz="half" idx="10"/>
          </p:nvPr>
        </p:nvSpPr>
        <p:spPr/>
        <p:txBody>
          <a:bodyPr/>
          <a:lstStyle/>
          <a:p>
            <a:fld id="{85163F0B-A837-4169-A183-F2DE2BC9F4A7}" type="datetimeFigureOut">
              <a:rPr lang="en-US" smtClean="0"/>
              <a:t>5/12/2024</a:t>
            </a:fld>
            <a:endParaRPr lang="en-US"/>
          </a:p>
        </p:txBody>
      </p:sp>
      <p:sp>
        <p:nvSpPr>
          <p:cNvPr id="5" name="Footer Placeholder 4">
            <a:extLst>
              <a:ext uri="{FF2B5EF4-FFF2-40B4-BE49-F238E27FC236}">
                <a16:creationId xmlns:a16="http://schemas.microsoft.com/office/drawing/2014/main" id="{A2A8D1FA-D071-8A93-4A52-AB25D96C1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30B85A-E26A-E37F-BD35-1570F19C0E30}"/>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871174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3AC1F-E308-B7C6-783E-A02D4BEE5C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A6FB0C-805F-58EB-7B51-5C443A89EBF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AF5F50-7E0C-08CB-BC6B-7FFDE9B07818}"/>
              </a:ext>
            </a:extLst>
          </p:cNvPr>
          <p:cNvSpPr>
            <a:spLocks noGrp="1"/>
          </p:cNvSpPr>
          <p:nvPr>
            <p:ph type="dt" sz="half" idx="10"/>
          </p:nvPr>
        </p:nvSpPr>
        <p:spPr/>
        <p:txBody>
          <a:bodyPr/>
          <a:lstStyle/>
          <a:p>
            <a:fld id="{85163F0B-A837-4169-A183-F2DE2BC9F4A7}" type="datetimeFigureOut">
              <a:rPr lang="en-US" smtClean="0"/>
              <a:t>5/12/2024</a:t>
            </a:fld>
            <a:endParaRPr lang="en-US"/>
          </a:p>
        </p:txBody>
      </p:sp>
      <p:sp>
        <p:nvSpPr>
          <p:cNvPr id="5" name="Footer Placeholder 4">
            <a:extLst>
              <a:ext uri="{FF2B5EF4-FFF2-40B4-BE49-F238E27FC236}">
                <a16:creationId xmlns:a16="http://schemas.microsoft.com/office/drawing/2014/main" id="{3708038E-B6DD-92DA-8567-88D0E0F700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59A2FE-70D1-7CD5-B070-E611FC077830}"/>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592754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29204-75E7-BD77-ABDC-75AA5A0969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B487AE-4009-F8FD-42A5-F2278B2370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B4351B-DE4C-DF3F-9700-8ADFA73F90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015C02-3C3B-A6F7-7E57-F8AB9C647F94}"/>
              </a:ext>
            </a:extLst>
          </p:cNvPr>
          <p:cNvSpPr>
            <a:spLocks noGrp="1"/>
          </p:cNvSpPr>
          <p:nvPr>
            <p:ph type="dt" sz="half" idx="10"/>
          </p:nvPr>
        </p:nvSpPr>
        <p:spPr/>
        <p:txBody>
          <a:bodyPr/>
          <a:lstStyle/>
          <a:p>
            <a:fld id="{85163F0B-A837-4169-A183-F2DE2BC9F4A7}" type="datetimeFigureOut">
              <a:rPr lang="en-US" smtClean="0"/>
              <a:t>5/12/2024</a:t>
            </a:fld>
            <a:endParaRPr lang="en-US"/>
          </a:p>
        </p:txBody>
      </p:sp>
      <p:sp>
        <p:nvSpPr>
          <p:cNvPr id="6" name="Footer Placeholder 5">
            <a:extLst>
              <a:ext uri="{FF2B5EF4-FFF2-40B4-BE49-F238E27FC236}">
                <a16:creationId xmlns:a16="http://schemas.microsoft.com/office/drawing/2014/main" id="{3E23CC78-E754-EB32-12D6-AE9C8E4F9F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BBD0D2-C744-15F7-F52D-4683C108BC59}"/>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511531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708ED-7DF9-1093-7C33-F67C619E0A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06A08A-C9B6-25B5-8713-B47DE9CE6B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66167A-A5BF-7041-6731-9FB4084276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B53970-18E8-DE42-CFAC-9D9CACD566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4C1A71-DAF1-C5F3-FF49-BD6AFA8CFE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C19DC9-1709-DC14-1482-CCADE4C24E1B}"/>
              </a:ext>
            </a:extLst>
          </p:cNvPr>
          <p:cNvSpPr>
            <a:spLocks noGrp="1"/>
          </p:cNvSpPr>
          <p:nvPr>
            <p:ph type="dt" sz="half" idx="10"/>
          </p:nvPr>
        </p:nvSpPr>
        <p:spPr/>
        <p:txBody>
          <a:bodyPr/>
          <a:lstStyle/>
          <a:p>
            <a:fld id="{85163F0B-A837-4169-A183-F2DE2BC9F4A7}" type="datetimeFigureOut">
              <a:rPr lang="en-US" smtClean="0"/>
              <a:t>5/12/2024</a:t>
            </a:fld>
            <a:endParaRPr lang="en-US"/>
          </a:p>
        </p:txBody>
      </p:sp>
      <p:sp>
        <p:nvSpPr>
          <p:cNvPr id="8" name="Footer Placeholder 7">
            <a:extLst>
              <a:ext uri="{FF2B5EF4-FFF2-40B4-BE49-F238E27FC236}">
                <a16:creationId xmlns:a16="http://schemas.microsoft.com/office/drawing/2014/main" id="{518D72CB-D203-9835-F8C0-AAE0AD80D3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1D32D0-42A7-B853-CA49-446BAABBF9E8}"/>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283429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A369-BB60-689F-3FF4-FD34E3E848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C13BF9-90C2-957A-3CE2-473B96B8DB18}"/>
              </a:ext>
            </a:extLst>
          </p:cNvPr>
          <p:cNvSpPr>
            <a:spLocks noGrp="1"/>
          </p:cNvSpPr>
          <p:nvPr>
            <p:ph type="dt" sz="half" idx="10"/>
          </p:nvPr>
        </p:nvSpPr>
        <p:spPr/>
        <p:txBody>
          <a:bodyPr/>
          <a:lstStyle/>
          <a:p>
            <a:fld id="{85163F0B-A837-4169-A183-F2DE2BC9F4A7}" type="datetimeFigureOut">
              <a:rPr lang="en-US" smtClean="0"/>
              <a:t>5/12/2024</a:t>
            </a:fld>
            <a:endParaRPr lang="en-US"/>
          </a:p>
        </p:txBody>
      </p:sp>
      <p:sp>
        <p:nvSpPr>
          <p:cNvPr id="4" name="Footer Placeholder 3">
            <a:extLst>
              <a:ext uri="{FF2B5EF4-FFF2-40B4-BE49-F238E27FC236}">
                <a16:creationId xmlns:a16="http://schemas.microsoft.com/office/drawing/2014/main" id="{0BE70528-55FC-BFCB-CE44-22DDBB818B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36CDEE-95BB-BC5C-79A3-F8649A1A915E}"/>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2819016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C932E8-7E10-621A-9879-C18BF28838F9}"/>
              </a:ext>
            </a:extLst>
          </p:cNvPr>
          <p:cNvSpPr>
            <a:spLocks noGrp="1"/>
          </p:cNvSpPr>
          <p:nvPr>
            <p:ph type="dt" sz="half" idx="10"/>
          </p:nvPr>
        </p:nvSpPr>
        <p:spPr/>
        <p:txBody>
          <a:bodyPr/>
          <a:lstStyle/>
          <a:p>
            <a:fld id="{85163F0B-A837-4169-A183-F2DE2BC9F4A7}" type="datetimeFigureOut">
              <a:rPr lang="en-US" smtClean="0"/>
              <a:t>5/12/2024</a:t>
            </a:fld>
            <a:endParaRPr lang="en-US"/>
          </a:p>
        </p:txBody>
      </p:sp>
      <p:sp>
        <p:nvSpPr>
          <p:cNvPr id="3" name="Footer Placeholder 2">
            <a:extLst>
              <a:ext uri="{FF2B5EF4-FFF2-40B4-BE49-F238E27FC236}">
                <a16:creationId xmlns:a16="http://schemas.microsoft.com/office/drawing/2014/main" id="{BE2B47D9-B469-BF65-3C20-761F568295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20A043-F6B3-FF31-C36A-3D21A590158C}"/>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2773092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AC0C4-6979-857E-6EF4-D233744495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F55C56-FA04-CD95-2383-A956B4F2B5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5BD86B-61C6-4981-E9D0-26C7BA5E2A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D1A85A-6A17-564B-E8A6-26016B55C47F}"/>
              </a:ext>
            </a:extLst>
          </p:cNvPr>
          <p:cNvSpPr>
            <a:spLocks noGrp="1"/>
          </p:cNvSpPr>
          <p:nvPr>
            <p:ph type="dt" sz="half" idx="10"/>
          </p:nvPr>
        </p:nvSpPr>
        <p:spPr/>
        <p:txBody>
          <a:bodyPr/>
          <a:lstStyle/>
          <a:p>
            <a:fld id="{85163F0B-A837-4169-A183-F2DE2BC9F4A7}" type="datetimeFigureOut">
              <a:rPr lang="en-US" smtClean="0"/>
              <a:t>5/12/2024</a:t>
            </a:fld>
            <a:endParaRPr lang="en-US"/>
          </a:p>
        </p:txBody>
      </p:sp>
      <p:sp>
        <p:nvSpPr>
          <p:cNvPr id="6" name="Footer Placeholder 5">
            <a:extLst>
              <a:ext uri="{FF2B5EF4-FFF2-40B4-BE49-F238E27FC236}">
                <a16:creationId xmlns:a16="http://schemas.microsoft.com/office/drawing/2014/main" id="{63747CFF-EB8E-651A-3CC5-3691571DD0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AF48B3-931C-9834-1270-7BD8E29B6427}"/>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880301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FC3F-A459-F481-42E0-FD43D8EEDD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121E25-23F6-59D7-5B5C-E6A1A6C0EF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A2BDC4-87C8-D744-D5C2-683151F73F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425197-DBA8-BBA2-3E09-D2B80897C1F8}"/>
              </a:ext>
            </a:extLst>
          </p:cNvPr>
          <p:cNvSpPr>
            <a:spLocks noGrp="1"/>
          </p:cNvSpPr>
          <p:nvPr>
            <p:ph type="dt" sz="half" idx="10"/>
          </p:nvPr>
        </p:nvSpPr>
        <p:spPr/>
        <p:txBody>
          <a:bodyPr/>
          <a:lstStyle/>
          <a:p>
            <a:fld id="{85163F0B-A837-4169-A183-F2DE2BC9F4A7}" type="datetimeFigureOut">
              <a:rPr lang="en-US" smtClean="0"/>
              <a:t>5/12/2024</a:t>
            </a:fld>
            <a:endParaRPr lang="en-US"/>
          </a:p>
        </p:txBody>
      </p:sp>
      <p:sp>
        <p:nvSpPr>
          <p:cNvPr id="6" name="Footer Placeholder 5">
            <a:extLst>
              <a:ext uri="{FF2B5EF4-FFF2-40B4-BE49-F238E27FC236}">
                <a16:creationId xmlns:a16="http://schemas.microsoft.com/office/drawing/2014/main" id="{719D2DFD-E307-32CC-AAA3-32DB77FDF7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716C67-9FEC-6D74-A042-F434E267EB4C}"/>
              </a:ext>
            </a:extLst>
          </p:cNvPr>
          <p:cNvSpPr>
            <a:spLocks noGrp="1"/>
          </p:cNvSpPr>
          <p:nvPr>
            <p:ph type="sldNum" sz="quarter" idx="12"/>
          </p:nvPr>
        </p:nvSpPr>
        <p:spPr/>
        <p:txBody>
          <a:bodyPr/>
          <a:lstStyle/>
          <a:p>
            <a:fld id="{5F761734-0D93-4108-858A-637DC9F61551}" type="slidenum">
              <a:rPr lang="en-US" smtClean="0"/>
              <a:t>‹#›</a:t>
            </a:fld>
            <a:endParaRPr lang="en-US"/>
          </a:p>
        </p:txBody>
      </p:sp>
    </p:spTree>
    <p:extLst>
      <p:ext uri="{BB962C8B-B14F-4D97-AF65-F5344CB8AC3E}">
        <p14:creationId xmlns:p14="http://schemas.microsoft.com/office/powerpoint/2010/main" val="1884418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F9898F-9DBF-5836-C379-2B444424C1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7D6F3C-0C8A-4D11-CF1A-791EC7B35A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DB560-57BF-4FAA-91E9-52A31F6089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5163F0B-A837-4169-A183-F2DE2BC9F4A7}" type="datetimeFigureOut">
              <a:rPr lang="en-US" smtClean="0"/>
              <a:t>5/12/2024</a:t>
            </a:fld>
            <a:endParaRPr lang="en-US"/>
          </a:p>
        </p:txBody>
      </p:sp>
      <p:sp>
        <p:nvSpPr>
          <p:cNvPr id="5" name="Footer Placeholder 4">
            <a:extLst>
              <a:ext uri="{FF2B5EF4-FFF2-40B4-BE49-F238E27FC236}">
                <a16:creationId xmlns:a16="http://schemas.microsoft.com/office/drawing/2014/main" id="{918A74B7-11DF-3464-65E1-CBB32AAC66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EA4C289-450A-93E9-2D56-42B5B8351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761734-0D93-4108-858A-637DC9F61551}" type="slidenum">
              <a:rPr lang="en-US" smtClean="0"/>
              <a:t>‹#›</a:t>
            </a:fld>
            <a:endParaRPr lang="en-US"/>
          </a:p>
        </p:txBody>
      </p:sp>
    </p:spTree>
    <p:extLst>
      <p:ext uri="{BB962C8B-B14F-4D97-AF65-F5344CB8AC3E}">
        <p14:creationId xmlns:p14="http://schemas.microsoft.com/office/powerpoint/2010/main" val="48252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E0C2599C-0EB0-781A-2CAE-0A7E8C1D948D}"/>
              </a:ext>
            </a:extLst>
          </p:cNvPr>
          <p:cNvPicPr>
            <a:picLocks noChangeAspect="1"/>
          </p:cNvPicPr>
          <p:nvPr/>
        </p:nvPicPr>
        <p:blipFill rotWithShape="1">
          <a:blip r:embed="rId2">
            <a:alphaModFix amt="50000"/>
          </a:blip>
          <a:srcRect t="6979" b="2659"/>
          <a:stretch/>
        </p:blipFill>
        <p:spPr>
          <a:xfrm>
            <a:off x="20" y="10"/>
            <a:ext cx="12191979" cy="6857990"/>
          </a:xfrm>
          <a:prstGeom prst="rect">
            <a:avLst/>
          </a:prstGeom>
        </p:spPr>
      </p:pic>
      <p:sp>
        <p:nvSpPr>
          <p:cNvPr id="2" name="Title 1">
            <a:extLst>
              <a:ext uri="{FF2B5EF4-FFF2-40B4-BE49-F238E27FC236}">
                <a16:creationId xmlns:a16="http://schemas.microsoft.com/office/drawing/2014/main" id="{45853FB0-ACF5-F425-1137-0A656334CD95}"/>
              </a:ext>
            </a:extLst>
          </p:cNvPr>
          <p:cNvSpPr>
            <a:spLocks noGrp="1"/>
          </p:cNvSpPr>
          <p:nvPr>
            <p:ph type="ctrTitle"/>
          </p:nvPr>
        </p:nvSpPr>
        <p:spPr>
          <a:xfrm>
            <a:off x="1524000" y="1122362"/>
            <a:ext cx="9144000" cy="2900518"/>
          </a:xfrm>
        </p:spPr>
        <p:txBody>
          <a:bodyPr>
            <a:normAutofit/>
          </a:bodyPr>
          <a:lstStyle/>
          <a:p>
            <a:r>
              <a:rPr lang="en-US">
                <a:solidFill>
                  <a:srgbClr val="FFFFFF"/>
                </a:solidFill>
              </a:rPr>
              <a:t>Charlie Group</a:t>
            </a:r>
          </a:p>
        </p:txBody>
      </p:sp>
      <p:sp>
        <p:nvSpPr>
          <p:cNvPr id="3" name="Subtitle 2">
            <a:extLst>
              <a:ext uri="{FF2B5EF4-FFF2-40B4-BE49-F238E27FC236}">
                <a16:creationId xmlns:a16="http://schemas.microsoft.com/office/drawing/2014/main" id="{9D985397-9F45-57AC-2829-F866EE749C84}"/>
              </a:ext>
            </a:extLst>
          </p:cNvPr>
          <p:cNvSpPr>
            <a:spLocks noGrp="1"/>
          </p:cNvSpPr>
          <p:nvPr>
            <p:ph type="subTitle" idx="1"/>
          </p:nvPr>
        </p:nvSpPr>
        <p:spPr>
          <a:xfrm>
            <a:off x="1524000" y="4159404"/>
            <a:ext cx="9144000" cy="1098395"/>
          </a:xfrm>
        </p:spPr>
        <p:txBody>
          <a:bodyPr>
            <a:normAutofit/>
          </a:bodyPr>
          <a:lstStyle/>
          <a:p>
            <a:r>
              <a:rPr lang="en-US" sz="1700">
                <a:solidFill>
                  <a:srgbClr val="FFFFFF"/>
                </a:solidFill>
              </a:rPr>
              <a:t>Robert Stewart</a:t>
            </a:r>
          </a:p>
          <a:p>
            <a:r>
              <a:rPr lang="en-US" sz="1700">
                <a:solidFill>
                  <a:srgbClr val="FFFFFF"/>
                </a:solidFill>
              </a:rPr>
              <a:t>Juan Partida-Jacinto</a:t>
            </a:r>
          </a:p>
          <a:p>
            <a:r>
              <a:rPr lang="en-US" sz="1700">
                <a:solidFill>
                  <a:srgbClr val="FFFFFF"/>
                </a:solidFill>
              </a:rPr>
              <a:t>Sean Dudley</a:t>
            </a:r>
          </a:p>
        </p:txBody>
      </p:sp>
    </p:spTree>
    <p:extLst>
      <p:ext uri="{BB962C8B-B14F-4D97-AF65-F5344CB8AC3E}">
        <p14:creationId xmlns:p14="http://schemas.microsoft.com/office/powerpoint/2010/main" val="288068969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35F28-A030-727F-3379-95C01AC4CB2B}"/>
              </a:ext>
            </a:extLst>
          </p:cNvPr>
          <p:cNvSpPr>
            <a:spLocks noGrp="1"/>
          </p:cNvSpPr>
          <p:nvPr>
            <p:ph type="title"/>
          </p:nvPr>
        </p:nvSpPr>
        <p:spPr>
          <a:xfrm>
            <a:off x="841248" y="334644"/>
            <a:ext cx="10509504" cy="1076914"/>
          </a:xfrm>
        </p:spPr>
        <p:txBody>
          <a:bodyPr vert="horz" lIns="91440" tIns="45720" rIns="91440" bIns="45720" rtlCol="0" anchor="ctr">
            <a:normAutofit/>
          </a:bodyPr>
          <a:lstStyle/>
          <a:p>
            <a:r>
              <a:rPr lang="en-US" sz="4000" kern="1200" dirty="0">
                <a:solidFill>
                  <a:schemeClr val="tx1"/>
                </a:solidFill>
                <a:latin typeface="+mj-lt"/>
                <a:ea typeface="+mj-ea"/>
                <a:cs typeface="+mj-cs"/>
              </a:rPr>
              <a:t>Report 2</a:t>
            </a:r>
          </a:p>
        </p:txBody>
      </p:sp>
      <p:sp>
        <p:nvSpPr>
          <p:cNvPr id="16" name="Rectangle 15">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E61573F-0455-FB4F-253F-3344D41326AA}"/>
              </a:ext>
            </a:extLst>
          </p:cNvPr>
          <p:cNvSpPr>
            <a:spLocks/>
          </p:cNvSpPr>
          <p:nvPr/>
        </p:nvSpPr>
        <p:spPr>
          <a:xfrm>
            <a:off x="1041815" y="1737361"/>
            <a:ext cx="4771921" cy="4007303"/>
          </a:xfrm>
          <a:prstGeom prst="rect">
            <a:avLst/>
          </a:prstGeom>
        </p:spPr>
        <p:txBody>
          <a:bodyPr/>
          <a:lstStyle/>
          <a:p>
            <a:pPr defTabSz="841248">
              <a:lnSpc>
                <a:spcPct val="115000"/>
              </a:lnSpc>
            </a:pPr>
            <a:r>
              <a:rPr lang="en-US" sz="1840" b="1" i="1" kern="100">
                <a:solidFill>
                  <a:schemeClr val="tx1"/>
                </a:solidFill>
                <a:latin typeface="Aptos" panose="020B0004020202020204" pitchFamily="34" charset="0"/>
                <a:ea typeface="+mn-ea"/>
                <a:cs typeface="Times New Roman" panose="02020603050405020304" pitchFamily="18" charset="0"/>
              </a:rPr>
              <a:t>Wine Distribution Analysis Report</a:t>
            </a:r>
            <a:endParaRPr lang="en-US" sz="1840" kern="100">
              <a:solidFill>
                <a:schemeClr val="tx1"/>
              </a:solidFill>
              <a:latin typeface="Aptos" panose="020B0004020202020204" pitchFamily="34" charset="0"/>
              <a:ea typeface="+mn-ea"/>
              <a:cs typeface="Times New Roman" panose="02020603050405020304" pitchFamily="18" charset="0"/>
            </a:endParaRPr>
          </a:p>
          <a:p>
            <a:pPr defTabSz="841248"/>
            <a:r>
              <a:rPr lang="en-US" sz="1288" kern="1200">
                <a:solidFill>
                  <a:schemeClr val="tx1"/>
                </a:solidFill>
                <a:latin typeface="Aptos" panose="020B0004020202020204" pitchFamily="34" charset="0"/>
                <a:ea typeface="+mn-ea"/>
                <a:cs typeface="Times New Roman" panose="02020603050405020304" pitchFamily="18" charset="0"/>
              </a:rPr>
              <a:t>This report summarizes the total quantity sold for each wine based on shipments.</a:t>
            </a:r>
          </a:p>
          <a:p>
            <a:pPr defTabSz="841248"/>
            <a:endParaRPr lang="en-US" sz="1012" kern="1200">
              <a:solidFill>
                <a:schemeClr val="tx1"/>
              </a:solidFill>
              <a:latin typeface="+mn-lt"/>
              <a:ea typeface="+mn-ea"/>
              <a:cs typeface="+mn-cs"/>
            </a:endParaRPr>
          </a:p>
          <a:p>
            <a:pPr defTabSz="841248"/>
            <a:r>
              <a:rPr lang="en-US" sz="1012" kern="1200">
                <a:solidFill>
                  <a:schemeClr val="tx1"/>
                </a:solidFill>
                <a:latin typeface="+mn-lt"/>
                <a:ea typeface="+mn-ea"/>
                <a:cs typeface="+mn-cs"/>
              </a:rPr>
              <a:t>Python script running the query</a:t>
            </a:r>
            <a:endParaRPr lang="en-US" sz="1100"/>
          </a:p>
        </p:txBody>
      </p:sp>
      <p:sp>
        <p:nvSpPr>
          <p:cNvPr id="4" name="Content Placeholder 3">
            <a:extLst>
              <a:ext uri="{FF2B5EF4-FFF2-40B4-BE49-F238E27FC236}">
                <a16:creationId xmlns:a16="http://schemas.microsoft.com/office/drawing/2014/main" id="{0F95D87B-9F85-CDB2-32AB-AB8B95E22B18}"/>
              </a:ext>
            </a:extLst>
          </p:cNvPr>
          <p:cNvSpPr>
            <a:spLocks/>
          </p:cNvSpPr>
          <p:nvPr/>
        </p:nvSpPr>
        <p:spPr>
          <a:xfrm>
            <a:off x="6164613" y="1737360"/>
            <a:ext cx="4976428" cy="4535424"/>
          </a:xfrm>
          <a:prstGeom prst="rect">
            <a:avLst/>
          </a:prstGeom>
        </p:spPr>
        <p:txBody>
          <a:bodyPr/>
          <a:lstStyle/>
          <a:p>
            <a:pPr defTabSz="841248">
              <a:lnSpc>
                <a:spcPct val="115000"/>
              </a:lnSpc>
            </a:pPr>
            <a:r>
              <a:rPr lang="en-US" sz="1840" b="1" i="1" kern="100" dirty="0">
                <a:solidFill>
                  <a:schemeClr val="tx1"/>
                </a:solidFill>
                <a:latin typeface="Aptos" panose="020B0004020202020204" pitchFamily="34" charset="0"/>
                <a:ea typeface="+mn-ea"/>
                <a:cs typeface="Times New Roman" panose="02020603050405020304" pitchFamily="18" charset="0"/>
              </a:rPr>
              <a:t>Unsold Wines Report</a:t>
            </a:r>
            <a:endParaRPr lang="en-US" sz="1840" kern="100" dirty="0">
              <a:solidFill>
                <a:schemeClr val="tx1"/>
              </a:solidFill>
              <a:latin typeface="Aptos" panose="020B0004020202020204" pitchFamily="34" charset="0"/>
              <a:ea typeface="+mn-ea"/>
              <a:cs typeface="Times New Roman" panose="02020603050405020304" pitchFamily="18" charset="0"/>
            </a:endParaRPr>
          </a:p>
          <a:p>
            <a:pPr defTabSz="841248">
              <a:lnSpc>
                <a:spcPct val="115000"/>
              </a:lnSpc>
            </a:pPr>
            <a:r>
              <a:rPr lang="en-US" sz="1288" kern="100" dirty="0">
                <a:solidFill>
                  <a:schemeClr val="tx1"/>
                </a:solidFill>
                <a:latin typeface="Aptos" panose="020B0004020202020204" pitchFamily="34" charset="0"/>
                <a:ea typeface="+mn-ea"/>
                <a:cs typeface="Times New Roman" panose="02020603050405020304" pitchFamily="18" charset="0"/>
              </a:rPr>
              <a:t>This report identifies wines that have not been fully sold (unsold      quantity) and calculates the percentage of unsold wines.</a:t>
            </a:r>
          </a:p>
          <a:p>
            <a:pPr defTabSz="841248">
              <a:lnSpc>
                <a:spcPct val="115000"/>
              </a:lnSpc>
            </a:pPr>
            <a:endParaRPr lang="en-US" sz="1288" kern="100" dirty="0">
              <a:solidFill>
                <a:schemeClr val="tx1"/>
              </a:solidFill>
              <a:latin typeface="Aptos" panose="020B0004020202020204" pitchFamily="34" charset="0"/>
              <a:ea typeface="+mn-ea"/>
              <a:cs typeface="Times New Roman" panose="02020603050405020304" pitchFamily="18" charset="0"/>
            </a:endParaRPr>
          </a:p>
          <a:p>
            <a:pPr defTabSz="841248">
              <a:lnSpc>
                <a:spcPct val="115000"/>
              </a:lnSpc>
            </a:pPr>
            <a:endParaRPr lang="en-US" sz="1012" kern="1200" dirty="0">
              <a:solidFill>
                <a:schemeClr val="tx1"/>
              </a:solidFill>
              <a:latin typeface="+mn-lt"/>
              <a:ea typeface="+mn-ea"/>
              <a:cs typeface="+mn-cs"/>
            </a:endParaRPr>
          </a:p>
          <a:p>
            <a:pPr defTabSz="841248">
              <a:lnSpc>
                <a:spcPct val="115000"/>
              </a:lnSpc>
            </a:pPr>
            <a:r>
              <a:rPr lang="en-US" sz="1012" kern="1200" dirty="0">
                <a:solidFill>
                  <a:schemeClr val="tx1"/>
                </a:solidFill>
                <a:latin typeface="+mn-lt"/>
                <a:ea typeface="+mn-ea"/>
                <a:cs typeface="+mn-cs"/>
              </a:rPr>
              <a:t>Python script running the query</a:t>
            </a:r>
            <a:endParaRPr lang="en-US" sz="1100" dirty="0"/>
          </a:p>
        </p:txBody>
      </p:sp>
      <p:pic>
        <p:nvPicPr>
          <p:cNvPr id="5" name="Picture 4" descr="A computer screen with text and numbers&#10;&#10;Description automatically generated">
            <a:extLst>
              <a:ext uri="{FF2B5EF4-FFF2-40B4-BE49-F238E27FC236}">
                <a16:creationId xmlns:a16="http://schemas.microsoft.com/office/drawing/2014/main" id="{1EC528C9-EF2E-3400-8C69-D7004506DC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631" y="3213966"/>
            <a:ext cx="4406425" cy="1325729"/>
          </a:xfrm>
          <a:prstGeom prst="rect">
            <a:avLst/>
          </a:prstGeom>
        </p:spPr>
      </p:pic>
      <p:pic>
        <p:nvPicPr>
          <p:cNvPr id="6" name="Picture 5" descr="A black and white screen with white text&#10;&#10;Description automatically generated">
            <a:extLst>
              <a:ext uri="{FF2B5EF4-FFF2-40B4-BE49-F238E27FC236}">
                <a16:creationId xmlns:a16="http://schemas.microsoft.com/office/drawing/2014/main" id="{7DDD1D93-0EE3-B822-1ADC-83F42AEA3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631" y="4696868"/>
            <a:ext cx="1977189" cy="1492395"/>
          </a:xfrm>
          <a:prstGeom prst="rect">
            <a:avLst/>
          </a:prstGeom>
        </p:spPr>
      </p:pic>
      <p:pic>
        <p:nvPicPr>
          <p:cNvPr id="7" name="Picture 6" descr="A computer screen shot of text&#10;&#10;Description automatically generated">
            <a:extLst>
              <a:ext uri="{FF2B5EF4-FFF2-40B4-BE49-F238E27FC236}">
                <a16:creationId xmlns:a16="http://schemas.microsoft.com/office/drawing/2014/main" id="{55741398-CAA6-67C1-846A-0E57DD071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6332" y="3213966"/>
            <a:ext cx="3388573" cy="1393595"/>
          </a:xfrm>
          <a:prstGeom prst="rect">
            <a:avLst/>
          </a:prstGeom>
        </p:spPr>
      </p:pic>
      <p:pic>
        <p:nvPicPr>
          <p:cNvPr id="8" name="Picture 7" descr="A black and white chart with numbers and text&#10;&#10;Description automatically generated">
            <a:extLst>
              <a:ext uri="{FF2B5EF4-FFF2-40B4-BE49-F238E27FC236}">
                <a16:creationId xmlns:a16="http://schemas.microsoft.com/office/drawing/2014/main" id="{40DF5DC4-5582-8831-8DD3-DA36F80961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6332" y="4826645"/>
            <a:ext cx="2150464" cy="1362618"/>
          </a:xfrm>
          <a:prstGeom prst="rect">
            <a:avLst/>
          </a:prstGeom>
        </p:spPr>
      </p:pic>
    </p:spTree>
    <p:extLst>
      <p:ext uri="{BB962C8B-B14F-4D97-AF65-F5344CB8AC3E}">
        <p14:creationId xmlns:p14="http://schemas.microsoft.com/office/powerpoint/2010/main" val="2558256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0" name="Rectangle 102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1A3A999-2475-D8DC-0D5E-1531726B37DD}"/>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Report 2 cont.</a:t>
            </a:r>
          </a:p>
        </p:txBody>
      </p:sp>
      <p:sp>
        <p:nvSpPr>
          <p:cNvPr id="1032" name="Rectangle 103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6" name="Rectangle 103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8F6F0391-92D6-B834-0996-BF1335DC8DE4}"/>
              </a:ext>
            </a:extLst>
          </p:cNvPr>
          <p:cNvSpPr>
            <a:spLocks/>
          </p:cNvSpPr>
          <p:nvPr/>
        </p:nvSpPr>
        <p:spPr>
          <a:xfrm>
            <a:off x="1209789" y="1926266"/>
            <a:ext cx="4512781" cy="4357524"/>
          </a:xfrm>
          <a:prstGeom prst="rect">
            <a:avLst/>
          </a:prstGeom>
        </p:spPr>
        <p:txBody>
          <a:bodyPr/>
          <a:lstStyle/>
          <a:p>
            <a:pPr defTabSz="795528">
              <a:lnSpc>
                <a:spcPct val="115000"/>
              </a:lnSpc>
            </a:pPr>
            <a:r>
              <a:rPr lang="en-US" sz="1566" b="1" i="1" kern="100">
                <a:solidFill>
                  <a:schemeClr val="tx1"/>
                </a:solidFill>
                <a:latin typeface="Aptos" panose="020B0004020202020204" pitchFamily="34" charset="0"/>
                <a:ea typeface="+mn-ea"/>
                <a:cs typeface="Times New Roman" panose="02020603050405020304" pitchFamily="18" charset="0"/>
              </a:rPr>
              <a:t>This report shows :</a:t>
            </a:r>
          </a:p>
          <a:p>
            <a:pPr defTabSz="795528">
              <a:lnSpc>
                <a:spcPct val="115000"/>
              </a:lnSpc>
            </a:pPr>
            <a:r>
              <a:rPr lang="en-US" sz="1218" kern="100">
                <a:solidFill>
                  <a:schemeClr val="tx1"/>
                </a:solidFill>
                <a:latin typeface="Aptos" panose="020B0004020202020204" pitchFamily="34" charset="0"/>
                <a:ea typeface="+mn-ea"/>
                <a:cs typeface="Times New Roman" panose="02020603050405020304" pitchFamily="18" charset="0"/>
              </a:rPr>
              <a:t>Which wines are not being sold</a:t>
            </a:r>
          </a:p>
          <a:p>
            <a:pPr defTabSz="795528">
              <a:lnSpc>
                <a:spcPct val="115000"/>
              </a:lnSpc>
            </a:pPr>
            <a:r>
              <a:rPr lang="en-US" sz="1218" kern="100">
                <a:solidFill>
                  <a:schemeClr val="tx1"/>
                </a:solidFill>
                <a:latin typeface="Aptos" panose="020B0004020202020204" pitchFamily="34" charset="0"/>
                <a:ea typeface="+mn-ea"/>
                <a:cs typeface="Times New Roman" panose="02020603050405020304" pitchFamily="18" charset="0"/>
              </a:rPr>
              <a:t>How many are unsold </a:t>
            </a:r>
          </a:p>
          <a:p>
            <a:pPr defTabSz="795528">
              <a:lnSpc>
                <a:spcPct val="115000"/>
              </a:lnSpc>
            </a:pPr>
            <a:r>
              <a:rPr lang="en-US" sz="1218" kern="100">
                <a:solidFill>
                  <a:schemeClr val="tx1"/>
                </a:solidFill>
                <a:latin typeface="Aptos" panose="020B0004020202020204" pitchFamily="34" charset="0"/>
                <a:ea typeface="+mn-ea"/>
                <a:cs typeface="Times New Roman" panose="02020603050405020304" pitchFamily="18" charset="0"/>
              </a:rPr>
              <a:t>Percentage of total wines are unsold</a:t>
            </a:r>
          </a:p>
          <a:p>
            <a:pPr defTabSz="795528"/>
            <a:r>
              <a:rPr lang="en-US" altLang="en-US" sz="957" kern="1200">
                <a:solidFill>
                  <a:schemeClr val="tx1"/>
                </a:solidFill>
                <a:latin typeface="Aptos" panose="020B0004020202020204" pitchFamily="34" charset="0"/>
                <a:ea typeface="+mn-ea"/>
                <a:cs typeface="Times New Roman" panose="02020603050405020304" pitchFamily="18" charset="0"/>
              </a:rPr>
              <a:t>Python script running the query</a:t>
            </a:r>
            <a:endParaRPr lang="en-US" altLang="en-US" sz="957" kern="1200">
              <a:solidFill>
                <a:schemeClr val="tx1"/>
              </a:solidFill>
              <a:latin typeface="+mn-lt"/>
              <a:ea typeface="+mn-ea"/>
              <a:cs typeface="+mn-cs"/>
            </a:endParaRPr>
          </a:p>
          <a:p>
            <a:endParaRPr lang="en-US" dirty="0"/>
          </a:p>
        </p:txBody>
      </p:sp>
      <p:sp>
        <p:nvSpPr>
          <p:cNvPr id="7" name="Content Placeholder 6">
            <a:extLst>
              <a:ext uri="{FF2B5EF4-FFF2-40B4-BE49-F238E27FC236}">
                <a16:creationId xmlns:a16="http://schemas.microsoft.com/office/drawing/2014/main" id="{EF852130-8F75-0F08-99E7-75868A10670E}"/>
              </a:ext>
            </a:extLst>
          </p:cNvPr>
          <p:cNvSpPr>
            <a:spLocks/>
          </p:cNvSpPr>
          <p:nvPr/>
        </p:nvSpPr>
        <p:spPr>
          <a:xfrm>
            <a:off x="5926804" y="1926266"/>
            <a:ext cx="5055406" cy="4203896"/>
          </a:xfrm>
          <a:prstGeom prst="rect">
            <a:avLst/>
          </a:prstGeom>
        </p:spPr>
        <p:txBody>
          <a:bodyPr/>
          <a:lstStyle/>
          <a:p>
            <a:pPr defTabSz="795528">
              <a:lnSpc>
                <a:spcPct val="115000"/>
              </a:lnSpc>
            </a:pPr>
            <a:r>
              <a:rPr lang="en-US" sz="1566" b="1" i="1" kern="100">
                <a:solidFill>
                  <a:schemeClr val="tx1"/>
                </a:solidFill>
                <a:latin typeface="Aptos" panose="020B0004020202020204" pitchFamily="34" charset="0"/>
                <a:ea typeface="+mn-ea"/>
                <a:cs typeface="Times New Roman" panose="02020603050405020304" pitchFamily="18" charset="0"/>
              </a:rPr>
              <a:t>Wine Distributor Report</a:t>
            </a:r>
          </a:p>
          <a:p>
            <a:pPr defTabSz="795528">
              <a:lnSpc>
                <a:spcPct val="115000"/>
              </a:lnSpc>
            </a:pPr>
            <a:r>
              <a:rPr lang="en-US" sz="1218" kern="100">
                <a:solidFill>
                  <a:schemeClr val="tx1"/>
                </a:solidFill>
                <a:latin typeface="Aptos" panose="020B0004020202020204" pitchFamily="34" charset="0"/>
                <a:ea typeface="+mn-ea"/>
                <a:cs typeface="Times New Roman" panose="02020603050405020304" pitchFamily="18" charset="0"/>
              </a:rPr>
              <a:t>This report shows which distributor carries which wine and summarizes the total quantity sold by each distributor for each wine.</a:t>
            </a:r>
          </a:p>
          <a:p>
            <a:pPr defTabSz="795528"/>
            <a:endParaRPr lang="en-US" altLang="en-US" sz="957" kern="1200">
              <a:solidFill>
                <a:schemeClr val="tx1"/>
              </a:solidFill>
              <a:latin typeface="Aptos" panose="020B0004020202020204" pitchFamily="34" charset="0"/>
              <a:ea typeface="+mn-ea"/>
              <a:cs typeface="Times New Roman" panose="02020603050405020304" pitchFamily="18" charset="0"/>
            </a:endParaRPr>
          </a:p>
          <a:p>
            <a:pPr defTabSz="795528"/>
            <a:r>
              <a:rPr lang="en-US" altLang="en-US" sz="957" kern="1200">
                <a:solidFill>
                  <a:schemeClr val="tx1"/>
                </a:solidFill>
                <a:latin typeface="Aptos" panose="020B0004020202020204" pitchFamily="34" charset="0"/>
                <a:ea typeface="+mn-ea"/>
                <a:cs typeface="Times New Roman" panose="02020603050405020304" pitchFamily="18" charset="0"/>
              </a:rPr>
              <a:t>Python script running the query</a:t>
            </a:r>
            <a:endParaRPr lang="en-US" altLang="en-US" sz="957" kern="1200">
              <a:solidFill>
                <a:schemeClr val="tx1"/>
              </a:solidFill>
              <a:latin typeface="+mn-lt"/>
              <a:ea typeface="+mn-ea"/>
              <a:cs typeface="+mn-cs"/>
            </a:endParaRPr>
          </a:p>
          <a:p>
            <a:pPr marL="0" indent="0">
              <a:buNone/>
            </a:pPr>
            <a:endParaRPr lang="en-US" dirty="0"/>
          </a:p>
        </p:txBody>
      </p:sp>
      <p:pic>
        <p:nvPicPr>
          <p:cNvPr id="1025" name="Picture 8" descr="A black background with many small lights&#10;&#10;Description automatically generated with medium confidence">
            <a:extLst>
              <a:ext uri="{FF2B5EF4-FFF2-40B4-BE49-F238E27FC236}">
                <a16:creationId xmlns:a16="http://schemas.microsoft.com/office/drawing/2014/main" id="{AFA22CAE-E8F9-3864-4C8C-FDFBEEB91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2043" y="3267057"/>
            <a:ext cx="3857433" cy="10618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shot of a black screen&#10;&#10;Description automatically generated">
            <a:extLst>
              <a:ext uri="{FF2B5EF4-FFF2-40B4-BE49-F238E27FC236}">
                <a16:creationId xmlns:a16="http://schemas.microsoft.com/office/drawing/2014/main" id="{A5FE6DD0-0E51-17B0-879C-8E3CB600C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668" y="4454214"/>
            <a:ext cx="1821932" cy="1693146"/>
          </a:xfrm>
          <a:prstGeom prst="rect">
            <a:avLst/>
          </a:prstGeom>
        </p:spPr>
      </p:pic>
      <p:pic>
        <p:nvPicPr>
          <p:cNvPr id="10" name="Picture 9" descr="A computer screen with text&#10;&#10;Description automatically generated">
            <a:extLst>
              <a:ext uri="{FF2B5EF4-FFF2-40B4-BE49-F238E27FC236}">
                <a16:creationId xmlns:a16="http://schemas.microsoft.com/office/drawing/2014/main" id="{81D85833-0839-6937-935A-EDC34610DC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655" y="3199034"/>
            <a:ext cx="4763860" cy="112985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E8EAF59-96FB-0D0A-B1FA-3A8ACE0B35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833" y="4454214"/>
            <a:ext cx="2703797" cy="1622748"/>
          </a:xfrm>
          <a:prstGeom prst="rect">
            <a:avLst/>
          </a:prstGeom>
        </p:spPr>
      </p:pic>
    </p:spTree>
    <p:extLst>
      <p:ext uri="{BB962C8B-B14F-4D97-AF65-F5344CB8AC3E}">
        <p14:creationId xmlns:p14="http://schemas.microsoft.com/office/powerpoint/2010/main" val="2355536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C7873DA-DDF5-2C12-E9D7-FF62B425266B}"/>
              </a:ext>
            </a:extLst>
          </p:cNvPr>
          <p:cNvSpPr txBox="1"/>
          <p:nvPr/>
        </p:nvSpPr>
        <p:spPr>
          <a:xfrm>
            <a:off x="630936" y="457200"/>
            <a:ext cx="4343400" cy="1929384"/>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0" lang="en-US" sz="4800" b="0" i="0" u="none" strike="noStrike" cap="none" spc="0" normalizeH="0" baseline="0" noProof="0" dirty="0">
                <a:ln>
                  <a:noFill/>
                </a:ln>
                <a:effectLst/>
                <a:uLnTx/>
                <a:uFillTx/>
                <a:latin typeface="+mj-lt"/>
                <a:ea typeface="+mj-ea"/>
                <a:cs typeface="+mj-cs"/>
              </a:rPr>
              <a:t>Report 2 cont.</a:t>
            </a:r>
            <a:endParaRPr lang="en-US" sz="4800" dirty="0">
              <a:latin typeface="+mj-lt"/>
              <a:ea typeface="+mj-ea"/>
              <a:cs typeface="+mj-cs"/>
            </a:endParaRPr>
          </a:p>
        </p:txBody>
      </p:sp>
      <p:sp>
        <p:nvSpPr>
          <p:cNvPr id="1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A8051A6-64F2-584B-725C-3FA8E7DE8EAF}"/>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marL="0" marR="0" lvl="0" indent="-228600" fontAlgn="auto">
              <a:lnSpc>
                <a:spcPct val="90000"/>
              </a:lnSpc>
              <a:spcBef>
                <a:spcPts val="1000"/>
              </a:spcBef>
              <a:spcAft>
                <a:spcPts val="0"/>
              </a:spcAft>
              <a:buClrTx/>
              <a:buSzTx/>
              <a:buFont typeface="Arial" panose="020B0604020202020204" pitchFamily="34" charset="0"/>
              <a:buChar char="•"/>
              <a:tabLst/>
              <a:defRPr/>
            </a:pPr>
            <a:r>
              <a:rPr kumimoji="0" lang="en-US" sz="2200" b="0" i="0" u="none" strike="noStrike" cap="none" spc="0" normalizeH="0" baseline="0" noProof="0">
                <a:ln>
                  <a:noFill/>
                </a:ln>
                <a:effectLst/>
                <a:uLnTx/>
                <a:uFillTx/>
              </a:rPr>
              <a:t>This shows which wines are being sold by which distributors. It also shows the total quantity of a specific wine and percentage of that wine is sold by the same distributor. </a:t>
            </a:r>
          </a:p>
          <a:p>
            <a:pPr marL="0" marR="0" lvl="0" indent="-228600" fontAlgn="auto">
              <a:lnSpc>
                <a:spcPct val="90000"/>
              </a:lnSpc>
              <a:spcBef>
                <a:spcPts val="1000"/>
              </a:spcBef>
              <a:spcAft>
                <a:spcPts val="0"/>
              </a:spcAft>
              <a:buClrTx/>
              <a:buSzTx/>
              <a:buFont typeface="Arial" panose="020B0604020202020204" pitchFamily="34" charset="0"/>
              <a:buChar char="•"/>
              <a:tabLst/>
              <a:defRPr/>
            </a:pPr>
            <a:r>
              <a:rPr kumimoji="0" lang="en-US" sz="2200" b="0" i="0" u="none" strike="noStrike" cap="none" spc="0" normalizeH="0" baseline="0" noProof="0">
                <a:ln>
                  <a:noFill/>
                </a:ln>
                <a:effectLst/>
                <a:uLnTx/>
                <a:uFillTx/>
              </a:rPr>
              <a:t>Python script running the query</a:t>
            </a:r>
          </a:p>
        </p:txBody>
      </p:sp>
      <p:pic>
        <p:nvPicPr>
          <p:cNvPr id="7" name="Picture 6">
            <a:extLst>
              <a:ext uri="{FF2B5EF4-FFF2-40B4-BE49-F238E27FC236}">
                <a16:creationId xmlns:a16="http://schemas.microsoft.com/office/drawing/2014/main" id="{0D8FC036-B5A6-AC38-E4AB-3FBBC9CC4371}"/>
              </a:ext>
            </a:extLst>
          </p:cNvPr>
          <p:cNvPicPr>
            <a:picLocks noChangeAspect="1"/>
          </p:cNvPicPr>
          <p:nvPr/>
        </p:nvPicPr>
        <p:blipFill>
          <a:blip r:embed="rId2"/>
          <a:stretch>
            <a:fillRect/>
          </a:stretch>
        </p:blipFill>
        <p:spPr>
          <a:xfrm>
            <a:off x="466344" y="2946212"/>
            <a:ext cx="5468112" cy="2925440"/>
          </a:xfrm>
          <a:prstGeom prst="rect">
            <a:avLst/>
          </a:prstGeom>
        </p:spPr>
      </p:pic>
      <p:pic>
        <p:nvPicPr>
          <p:cNvPr id="6" name="Picture 5">
            <a:extLst>
              <a:ext uri="{FF2B5EF4-FFF2-40B4-BE49-F238E27FC236}">
                <a16:creationId xmlns:a16="http://schemas.microsoft.com/office/drawing/2014/main" id="{9DA73C8B-CEDB-52F2-4F97-1E1A76E35D8A}"/>
              </a:ext>
            </a:extLst>
          </p:cNvPr>
          <p:cNvPicPr>
            <a:picLocks noChangeAspect="1"/>
          </p:cNvPicPr>
          <p:nvPr/>
        </p:nvPicPr>
        <p:blipFill>
          <a:blip r:embed="rId3"/>
          <a:stretch>
            <a:fillRect/>
          </a:stretch>
        </p:blipFill>
        <p:spPr>
          <a:xfrm>
            <a:off x="6254496" y="3657067"/>
            <a:ext cx="5468112" cy="1503730"/>
          </a:xfrm>
          <a:prstGeom prst="rect">
            <a:avLst/>
          </a:prstGeom>
        </p:spPr>
      </p:pic>
    </p:spTree>
    <p:extLst>
      <p:ext uri="{BB962C8B-B14F-4D97-AF65-F5344CB8AC3E}">
        <p14:creationId xmlns:p14="http://schemas.microsoft.com/office/powerpoint/2010/main" val="1851288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C7873DA-DDF5-2C12-E9D7-FF62B425266B}"/>
              </a:ext>
            </a:extLst>
          </p:cNvPr>
          <p:cNvSpPr txBox="1"/>
          <p:nvPr/>
        </p:nvSpPr>
        <p:spPr>
          <a:xfrm>
            <a:off x="630936" y="457200"/>
            <a:ext cx="4343400" cy="1929384"/>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0" lang="en-US" sz="4800" b="0" i="0" u="none" strike="noStrike" cap="none" spc="0" normalizeH="0" baseline="0" noProof="0" dirty="0">
                <a:ln>
                  <a:noFill/>
                </a:ln>
                <a:effectLst/>
                <a:uLnTx/>
                <a:uFillTx/>
                <a:latin typeface="+mj-lt"/>
                <a:ea typeface="+mj-ea"/>
                <a:cs typeface="+mj-cs"/>
              </a:rPr>
              <a:t>Report 3</a:t>
            </a:r>
            <a:r>
              <a:rPr lang="en-US" sz="4800" dirty="0">
                <a:latin typeface="+mj-lt"/>
                <a:ea typeface="+mj-ea"/>
                <a:cs typeface="+mj-cs"/>
              </a:rPr>
              <a:t> </a:t>
            </a:r>
          </a:p>
        </p:txBody>
      </p:sp>
      <p:sp>
        <p:nvSpPr>
          <p:cNvPr id="1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8">
            <a:extLst>
              <a:ext uri="{FF2B5EF4-FFF2-40B4-BE49-F238E27FC236}">
                <a16:creationId xmlns:a16="http://schemas.microsoft.com/office/drawing/2014/main" id="{B7DD21FD-2379-7045-ED5B-9979275CD566}"/>
              </a:ext>
            </a:extLst>
          </p:cNvPr>
          <p:cNvSpPr txBox="1">
            <a:spLocks/>
          </p:cNvSpPr>
          <p:nvPr/>
        </p:nvSpPr>
        <p:spPr>
          <a:xfrm>
            <a:off x="6226629" y="644652"/>
            <a:ext cx="5203369" cy="5712605"/>
          </a:xfrm>
          <a:prstGeom prst="rect">
            <a:avLst/>
          </a:prstGeom>
        </p:spPr>
        <p:txBody>
          <a:bodyPr vert="horz" lIns="0" tIns="0" rIns="0" bIns="0" rtlCol="0">
            <a:noAutofit/>
          </a:bodyPr>
          <a:lstStyle>
            <a:lvl1pPr marL="0" indent="0" algn="l" defTabSz="914400" rtl="0" eaLnBrk="1" latinLnBrk="0" hangingPunct="1">
              <a:lnSpc>
                <a:spcPct val="110000"/>
              </a:lnSpc>
              <a:spcBef>
                <a:spcPts val="10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457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914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i="1" kern="100" dirty="0">
                <a:latin typeface="Aptos" panose="020B0004020202020204" pitchFamily="34" charset="0"/>
                <a:cs typeface="Times New Roman" panose="02020603050405020304" pitchFamily="18" charset="0"/>
              </a:rPr>
              <a:t>Hours Worked</a:t>
            </a:r>
            <a:r>
              <a:rPr lang="en-US" sz="1400" b="1" i="1" kern="100" dirty="0">
                <a:solidFill>
                  <a:schemeClr val="tx1"/>
                </a:solidFill>
                <a:latin typeface="Aptos" panose="020B0004020202020204" pitchFamily="34" charset="0"/>
                <a:ea typeface="+mn-ea"/>
                <a:cs typeface="Times New Roman" panose="02020603050405020304" pitchFamily="18" charset="0"/>
              </a:rPr>
              <a:t> Report</a:t>
            </a:r>
            <a:endParaRPr lang="en-US" sz="1400" kern="100" dirty="0">
              <a:solidFill>
                <a:schemeClr val="tx1"/>
              </a:solidFill>
              <a:latin typeface="Aptos" panose="020B0004020202020204" pitchFamily="34" charset="0"/>
              <a:ea typeface="+mn-ea"/>
              <a:cs typeface="Times New Roman" panose="02020603050405020304" pitchFamily="18" charset="0"/>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ysClr val="windowText" lastClr="000000"/>
              </a:solidFill>
              <a:effectLst/>
              <a:uLnTx/>
              <a:uFillTx/>
              <a:latin typeface="Univers"/>
              <a:ea typeface="+mn-ea"/>
              <a:cs typeface="+mn-cs"/>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solidFill>
                <a:effectLst/>
                <a:uLnTx/>
                <a:uFillTx/>
                <a:latin typeface="Univers"/>
                <a:ea typeface="+mn-ea"/>
                <a:cs typeface="+mn-cs"/>
              </a:rPr>
              <a:t>Description: </a:t>
            </a: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This query is useful for getting a clear overview of employee work hours, both total and average per quarter, which can help in assessing planning.</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ysClr val="windowText" lastClr="000000"/>
              </a:solidFill>
              <a:effectLst/>
              <a:uLnTx/>
              <a:uFillTx/>
              <a:latin typeface="Univers"/>
              <a:ea typeface="+mn-ea"/>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solidFill>
                <a:effectLst/>
                <a:uLnTx/>
                <a:uFillTx/>
                <a:latin typeface="Univers"/>
                <a:ea typeface="+mn-ea"/>
                <a:cs typeface="+mn-cs"/>
              </a:rPr>
              <a:t>Query: </a:t>
            </a: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SELECT CONCAT(employees.first_name, ' ', employees.last_name) AS employee_name, </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ROUND(SUM(Work.hours_worked), 2) AS total_hours,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ROUND(SUM(Work.hours_worked) / COUNT(DISTINCT Work.quarter), 2) AS average_hours_per_quarter</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FROM Work</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JOIN employees ON Work.employee_id = employees.employee_id</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JOIN (SELECT DISTINCT quarter FROM Work ORDER BY quarter DESC LIMIT 4) AS recent_quarters ON Work.quarter = recent_quarters.quarter</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GROUP BY employees.employee_id</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ysClr val="windowText" lastClr="000000"/>
                </a:solidFill>
                <a:effectLst/>
                <a:uLnTx/>
                <a:uFillTx/>
                <a:latin typeface="Univers"/>
                <a:ea typeface="+mn-ea"/>
                <a:cs typeface="+mn-cs"/>
              </a:rPr>
              <a:t>LIMIT 0, 400;</a:t>
            </a: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1200" b="1" i="0" u="none" strike="noStrike" kern="1200" cap="none" spc="0" normalizeH="0" baseline="0" noProof="0" dirty="0">
              <a:ln>
                <a:noFill/>
              </a:ln>
              <a:solidFill>
                <a:sysClr val="windowText" lastClr="000000"/>
              </a:solidFill>
              <a:effectLst/>
              <a:uLnTx/>
              <a:uFillTx/>
              <a:latin typeface="Univers"/>
              <a:ea typeface="+mn-ea"/>
              <a:cs typeface="+mn-cs"/>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ysClr val="windowText" lastClr="000000"/>
              </a:solidFill>
              <a:effectLst/>
              <a:uLnTx/>
              <a:uFillTx/>
              <a:latin typeface="Univers"/>
              <a:ea typeface="+mn-ea"/>
              <a:cs typeface="+mn-cs"/>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ysClr val="windowText" lastClr="000000"/>
              </a:solidFill>
              <a:effectLst/>
              <a:uLnTx/>
              <a:uFillTx/>
              <a:latin typeface="Univers"/>
              <a:ea typeface="+mn-ea"/>
              <a:cs typeface="+mn-cs"/>
            </a:endParaRPr>
          </a:p>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ysClr val="windowText" lastClr="000000"/>
              </a:solidFill>
              <a:effectLst/>
              <a:uLnTx/>
              <a:uFillTx/>
              <a:latin typeface="Univers"/>
              <a:ea typeface="+mn-ea"/>
              <a:cs typeface="+mn-cs"/>
            </a:endParaRPr>
          </a:p>
        </p:txBody>
      </p:sp>
      <p:pic>
        <p:nvPicPr>
          <p:cNvPr id="4" name="Picture 3">
            <a:extLst>
              <a:ext uri="{FF2B5EF4-FFF2-40B4-BE49-F238E27FC236}">
                <a16:creationId xmlns:a16="http://schemas.microsoft.com/office/drawing/2014/main" id="{EF925E31-FEA6-94BD-D219-FAF4E743AD09}"/>
              </a:ext>
            </a:extLst>
          </p:cNvPr>
          <p:cNvPicPr>
            <a:picLocks noChangeAspect="1"/>
          </p:cNvPicPr>
          <p:nvPr/>
        </p:nvPicPr>
        <p:blipFill>
          <a:blip r:embed="rId2"/>
          <a:stretch>
            <a:fillRect/>
          </a:stretch>
        </p:blipFill>
        <p:spPr>
          <a:xfrm>
            <a:off x="153694" y="2386584"/>
            <a:ext cx="5085817" cy="3158002"/>
          </a:xfrm>
          <a:prstGeom prst="rect">
            <a:avLst/>
          </a:prstGeom>
        </p:spPr>
      </p:pic>
    </p:spTree>
    <p:extLst>
      <p:ext uri="{BB962C8B-B14F-4D97-AF65-F5344CB8AC3E}">
        <p14:creationId xmlns:p14="http://schemas.microsoft.com/office/powerpoint/2010/main" val="792507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E61B563-A4B2-5783-81AF-A2A053D74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352229"/>
            <a:ext cx="12192000" cy="1519356"/>
            <a:chOff x="0" y="-29768"/>
            <a:chExt cx="12202174" cy="1519356"/>
          </a:xfrm>
        </p:grpSpPr>
        <p:sp>
          <p:nvSpPr>
            <p:cNvPr id="11" name="Rectangle 10">
              <a:extLst>
                <a:ext uri="{FF2B5EF4-FFF2-40B4-BE49-F238E27FC236}">
                  <a16:creationId xmlns:a16="http://schemas.microsoft.com/office/drawing/2014/main" id="{40633BBC-8C60-7DC4-F0CC-CE322510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C98078-F2A2-725C-ED61-320B63B6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1CD4C03-24F0-57A9-530E-8F2ABABDC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2D20EB0-05D8-A61D-CA4B-DF433A811A73}"/>
              </a:ext>
            </a:extLst>
          </p:cNvPr>
          <p:cNvSpPr>
            <a:spLocks noGrp="1"/>
          </p:cNvSpPr>
          <p:nvPr>
            <p:ph type="title"/>
          </p:nvPr>
        </p:nvSpPr>
        <p:spPr>
          <a:xfrm>
            <a:off x="838200" y="5609902"/>
            <a:ext cx="10663518" cy="979157"/>
          </a:xfrm>
        </p:spPr>
        <p:txBody>
          <a:bodyPr vert="horz" lIns="91440" tIns="45720" rIns="91440" bIns="45720" rtlCol="0" anchor="ctr">
            <a:normAutofit/>
          </a:bodyPr>
          <a:lstStyle/>
          <a:p>
            <a:pPr algn="ctr"/>
            <a:r>
              <a:rPr lang="en-US" sz="3200" dirty="0">
                <a:solidFill>
                  <a:srgbClr val="FFFFFF"/>
                </a:solidFill>
              </a:rPr>
              <a:t>Bacchus Winery Case Study</a:t>
            </a:r>
          </a:p>
        </p:txBody>
      </p:sp>
      <p:pic>
        <p:nvPicPr>
          <p:cNvPr id="5" name="Content Placeholder 4" descr="Barrels in distillery">
            <a:extLst>
              <a:ext uri="{FF2B5EF4-FFF2-40B4-BE49-F238E27FC236}">
                <a16:creationId xmlns:a16="http://schemas.microsoft.com/office/drawing/2014/main" id="{67C2372F-4ACB-6DC4-E6C8-3BCD56390E4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987" b="16246"/>
          <a:stretch/>
        </p:blipFill>
        <p:spPr>
          <a:xfrm>
            <a:off x="1" y="10"/>
            <a:ext cx="12191998" cy="5352218"/>
          </a:xfrm>
          <a:prstGeom prst="rect">
            <a:avLst/>
          </a:prstGeom>
        </p:spPr>
      </p:pic>
    </p:spTree>
    <p:extLst>
      <p:ext uri="{BB962C8B-B14F-4D97-AF65-F5344CB8AC3E}">
        <p14:creationId xmlns:p14="http://schemas.microsoft.com/office/powerpoint/2010/main" val="665220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descr="Wine barrels">
            <a:extLst>
              <a:ext uri="{FF2B5EF4-FFF2-40B4-BE49-F238E27FC236}">
                <a16:creationId xmlns:a16="http://schemas.microsoft.com/office/drawing/2014/main" id="{F85BE0FE-3F9C-3774-2DE6-6137598ED8C9}"/>
              </a:ext>
            </a:extLst>
          </p:cNvPr>
          <p:cNvPicPr>
            <a:picLocks noChangeAspect="1"/>
          </p:cNvPicPr>
          <p:nvPr/>
        </p:nvPicPr>
        <p:blipFill rotWithShape="1">
          <a:blip r:embed="rId2">
            <a:alphaModFix amt="60000"/>
          </a:blip>
          <a:srcRect t="744" b="14986"/>
          <a:stretch/>
        </p:blipFill>
        <p:spPr>
          <a:xfrm>
            <a:off x="-1" y="10"/>
            <a:ext cx="12192001" cy="6857990"/>
          </a:xfrm>
          <a:prstGeom prst="rect">
            <a:avLst/>
          </a:prstGeom>
        </p:spPr>
      </p:pic>
      <p:sp>
        <p:nvSpPr>
          <p:cNvPr id="2" name="Title 1">
            <a:extLst>
              <a:ext uri="{FF2B5EF4-FFF2-40B4-BE49-F238E27FC236}">
                <a16:creationId xmlns:a16="http://schemas.microsoft.com/office/drawing/2014/main" id="{BC2B177B-AD07-9F00-1DF0-06D85D9A2540}"/>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rPr>
              <a:t>History and Background of Bacchus Winery</a:t>
            </a:r>
          </a:p>
        </p:txBody>
      </p:sp>
    </p:spTree>
    <p:extLst>
      <p:ext uri="{BB962C8B-B14F-4D97-AF65-F5344CB8AC3E}">
        <p14:creationId xmlns:p14="http://schemas.microsoft.com/office/powerpoint/2010/main" val="1419018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52AF09-F2AD-B19F-2B9E-B090E8A9ECF3}"/>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Background </a:t>
            </a:r>
          </a:p>
        </p:txBody>
      </p:sp>
      <p:graphicFrame>
        <p:nvGraphicFramePr>
          <p:cNvPr id="5" name="Content Placeholder 2">
            <a:extLst>
              <a:ext uri="{FF2B5EF4-FFF2-40B4-BE49-F238E27FC236}">
                <a16:creationId xmlns:a16="http://schemas.microsoft.com/office/drawing/2014/main" id="{3739EC5E-BFF2-1D26-15B9-3B49095B4F5A}"/>
              </a:ext>
            </a:extLst>
          </p:cNvPr>
          <p:cNvGraphicFramePr>
            <a:graphicFrameLocks noGrp="1"/>
          </p:cNvGraphicFramePr>
          <p:nvPr>
            <p:ph idx="1"/>
            <p:extLst>
              <p:ext uri="{D42A27DB-BD31-4B8C-83A1-F6EECF244321}">
                <p14:modId xmlns:p14="http://schemas.microsoft.com/office/powerpoint/2010/main" val="154123244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9337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505C28-FFB5-39FA-1F6A-B9345585FD9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Finalized ERD Diagram</a:t>
            </a:r>
          </a:p>
        </p:txBody>
      </p:sp>
      <p:sp>
        <p:nvSpPr>
          <p:cNvPr id="3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1327607-67B4-BBDA-CF4B-83318A00FD3E}"/>
              </a:ext>
            </a:extLst>
          </p:cNvPr>
          <p:cNvPicPr>
            <a:picLocks noGrp="1" noChangeAspect="1"/>
          </p:cNvPicPr>
          <p:nvPr>
            <p:ph idx="1"/>
          </p:nvPr>
        </p:nvPicPr>
        <p:blipFill>
          <a:blip r:embed="rId2"/>
          <a:stretch>
            <a:fillRect/>
          </a:stretch>
        </p:blipFill>
        <p:spPr>
          <a:xfrm>
            <a:off x="4541651" y="317942"/>
            <a:ext cx="6684279" cy="6016676"/>
          </a:xfrm>
          <a:prstGeom prst="rect">
            <a:avLst/>
          </a:prstGeom>
        </p:spPr>
      </p:pic>
    </p:spTree>
    <p:extLst>
      <p:ext uri="{BB962C8B-B14F-4D97-AF65-F5344CB8AC3E}">
        <p14:creationId xmlns:p14="http://schemas.microsoft.com/office/powerpoint/2010/main" val="351686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0132C8-6AC4-7C5D-5E34-96972AA52014}"/>
              </a:ext>
            </a:extLst>
          </p:cNvPr>
          <p:cNvSpPr>
            <a:spLocks noGrp="1"/>
          </p:cNvSpPr>
          <p:nvPr>
            <p:ph type="title"/>
          </p:nvPr>
        </p:nvSpPr>
        <p:spPr>
          <a:xfrm>
            <a:off x="804672" y="802955"/>
            <a:ext cx="4977976" cy="1454051"/>
          </a:xfrm>
        </p:spPr>
        <p:txBody>
          <a:bodyPr>
            <a:normAutofit/>
          </a:bodyPr>
          <a:lstStyle/>
          <a:p>
            <a:r>
              <a:rPr lang="en-US" sz="3600">
                <a:solidFill>
                  <a:schemeClr val="tx2"/>
                </a:solidFill>
              </a:rPr>
              <a:t>Assumptions</a:t>
            </a:r>
          </a:p>
        </p:txBody>
      </p:sp>
      <p:sp>
        <p:nvSpPr>
          <p:cNvPr id="3" name="Content Placeholder 2">
            <a:extLst>
              <a:ext uri="{FF2B5EF4-FFF2-40B4-BE49-F238E27FC236}">
                <a16:creationId xmlns:a16="http://schemas.microsoft.com/office/drawing/2014/main" id="{C5407BF1-15AC-8709-E0C6-17E331223A6F}"/>
              </a:ext>
            </a:extLst>
          </p:cNvPr>
          <p:cNvSpPr>
            <a:spLocks noGrp="1"/>
          </p:cNvSpPr>
          <p:nvPr>
            <p:ph idx="1"/>
          </p:nvPr>
        </p:nvSpPr>
        <p:spPr>
          <a:xfrm>
            <a:off x="804672" y="2421682"/>
            <a:ext cx="4977578" cy="3639289"/>
          </a:xfrm>
        </p:spPr>
        <p:txBody>
          <a:bodyPr anchor="ctr">
            <a:normAutofit/>
          </a:bodyPr>
          <a:lstStyle/>
          <a:p>
            <a:pPr marL="0" marR="0">
              <a:spcBef>
                <a:spcPts val="0"/>
              </a:spcBef>
              <a:spcAft>
                <a:spcPts val="800"/>
              </a:spcAft>
            </a:pPr>
            <a:r>
              <a:rPr lang="en-US" sz="1800" b="1"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Assumptions:</a:t>
            </a:r>
            <a:endParaRPr lang="en-US"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US"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The winery's existing data management methods need upgrading to support modern business operations.</a:t>
            </a:r>
          </a:p>
          <a:p>
            <a:pPr marL="342900" marR="0" lvl="0" indent="-342900">
              <a:spcBef>
                <a:spcPts val="0"/>
              </a:spcBef>
              <a:spcAft>
                <a:spcPts val="800"/>
              </a:spcAft>
              <a:buSzPts val="1000"/>
              <a:buFont typeface="Symbol" panose="05050102010706020507" pitchFamily="18" charset="2"/>
              <a:buChar char=""/>
              <a:tabLst>
                <a:tab pos="457200" algn="l"/>
              </a:tabLst>
            </a:pPr>
            <a:r>
              <a:rPr lang="en-US"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Online platforms will enhance supply chain and distribution processes.</a:t>
            </a:r>
          </a:p>
          <a:p>
            <a:pPr marL="342900" marR="0" lvl="0" indent="-342900">
              <a:spcBef>
                <a:spcPts val="0"/>
              </a:spcBef>
              <a:spcAft>
                <a:spcPts val="800"/>
              </a:spcAft>
              <a:buSzPts val="1000"/>
              <a:buFont typeface="Symbol" panose="05050102010706020507" pitchFamily="18" charset="2"/>
              <a:buChar char=""/>
              <a:tabLst>
                <a:tab pos="457200" algn="l"/>
              </a:tabLst>
            </a:pPr>
            <a:r>
              <a:rPr lang="en-US" sz="1800" kern="100" dirty="0">
                <a:solidFill>
                  <a:schemeClr val="tx2"/>
                </a:solidFill>
                <a:effectLst/>
                <a:latin typeface="Aptos" panose="020B0004020202020204" pitchFamily="34" charset="0"/>
                <a:ea typeface="Aptos" panose="020B0004020202020204" pitchFamily="34" charset="0"/>
                <a:cs typeface="Times New Roman" panose="02020603050405020304" pitchFamily="18" charset="0"/>
              </a:rPr>
              <a:t>Detailed reports will provide actionable insights for business decisions.</a:t>
            </a:r>
          </a:p>
          <a:p>
            <a:endParaRPr lang="en-US" sz="18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Wine">
            <a:extLst>
              <a:ext uri="{FF2B5EF4-FFF2-40B4-BE49-F238E27FC236}">
                <a16:creationId xmlns:a16="http://schemas.microsoft.com/office/drawing/2014/main" id="{690D0DEB-F039-274C-923E-42BFE715A2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782912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A1FA3A-DE28-1239-298C-8D5CE9F973F8}"/>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 Key Objectives for Bacchus Winery</a:t>
            </a:r>
          </a:p>
        </p:txBody>
      </p:sp>
      <p:graphicFrame>
        <p:nvGraphicFramePr>
          <p:cNvPr id="5" name="Content Placeholder 2">
            <a:extLst>
              <a:ext uri="{FF2B5EF4-FFF2-40B4-BE49-F238E27FC236}">
                <a16:creationId xmlns:a16="http://schemas.microsoft.com/office/drawing/2014/main" id="{50F6FEB3-0B34-5EAB-7A4E-673EE41E7B1C}"/>
              </a:ext>
            </a:extLst>
          </p:cNvPr>
          <p:cNvGraphicFramePr>
            <a:graphicFrameLocks noGrp="1"/>
          </p:cNvGraphicFramePr>
          <p:nvPr>
            <p:ph idx="1"/>
            <p:extLst>
              <p:ext uri="{D42A27DB-BD31-4B8C-83A1-F6EECF244321}">
                <p14:modId xmlns:p14="http://schemas.microsoft.com/office/powerpoint/2010/main" val="4569845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1078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417C1-B645-92C8-3027-AE09B25797E7}"/>
              </a:ext>
            </a:extLst>
          </p:cNvPr>
          <p:cNvSpPr>
            <a:spLocks noGrp="1"/>
          </p:cNvSpPr>
          <p:nvPr>
            <p:ph type="title"/>
          </p:nvPr>
        </p:nvSpPr>
        <p:spPr>
          <a:xfrm>
            <a:off x="841247" y="391886"/>
            <a:ext cx="4547181" cy="5588290"/>
          </a:xfrm>
        </p:spPr>
        <p:txBody>
          <a:bodyPr>
            <a:normAutofit/>
          </a:bodyPr>
          <a:lstStyle/>
          <a:p>
            <a:pPr algn="ctr"/>
            <a:r>
              <a:rPr lang="en-US" sz="1600" dirty="0"/>
              <a:t>This report lists out each supply that is being purchased. The report shown is a master list of all supply orders.</a:t>
            </a:r>
            <a:br>
              <a:rPr lang="en-US" sz="1600" dirty="0"/>
            </a:br>
            <a:br>
              <a:rPr lang="en-US" sz="1600" dirty="0"/>
            </a:br>
            <a:br>
              <a:rPr lang="en-US" sz="1600" dirty="0"/>
            </a:br>
            <a:r>
              <a:rPr lang="en-US" sz="1600" dirty="0"/>
              <a:t>query = "SELECT </a:t>
            </a:r>
            <a:r>
              <a:rPr lang="en-US" sz="1600" dirty="0" err="1"/>
              <a:t>supply_id</a:t>
            </a:r>
            <a:r>
              <a:rPr lang="en-US" sz="1600" dirty="0"/>
              <a:t>, </a:t>
            </a:r>
            <a:r>
              <a:rPr lang="en-US" sz="1600" dirty="0" err="1"/>
              <a:t>supply_name</a:t>
            </a:r>
            <a:r>
              <a:rPr lang="en-US" sz="1600" dirty="0"/>
              <a:t>, </a:t>
            </a:r>
            <a:r>
              <a:rPr lang="en-US" sz="1600" dirty="0" err="1"/>
              <a:t>supplier_id</a:t>
            </a:r>
            <a:r>
              <a:rPr lang="en-US" sz="1600" dirty="0"/>
              <a:t>, </a:t>
            </a:r>
            <a:r>
              <a:rPr lang="en-US" sz="1600" dirty="0" err="1"/>
              <a:t>supply_order_date</a:t>
            </a:r>
            <a:r>
              <a:rPr lang="en-US" sz="1600" dirty="0"/>
              <a:t>, </a:t>
            </a:r>
            <a:r>
              <a:rPr lang="en-US" sz="1600" dirty="0" err="1"/>
              <a:t>received_date</a:t>
            </a:r>
            <a:r>
              <a:rPr lang="en-US" sz="1600" dirty="0"/>
              <a:t>, </a:t>
            </a:r>
            <a:r>
              <a:rPr lang="en-US" sz="1600" dirty="0" err="1"/>
              <a:t>lead_time</a:t>
            </a:r>
            <a:r>
              <a:rPr lang="en-US" sz="1600" dirty="0"/>
              <a:t> FROM supplies"</a:t>
            </a:r>
            <a:br>
              <a:rPr lang="en-US" sz="1600" dirty="0"/>
            </a:br>
            <a:r>
              <a:rPr lang="en-US" sz="1600" dirty="0" err="1"/>
              <a:t>cursor.execute</a:t>
            </a:r>
            <a:r>
              <a:rPr lang="en-US" sz="1600" dirty="0"/>
              <a:t>(query)</a:t>
            </a:r>
            <a:br>
              <a:rPr lang="en-US" sz="1600" dirty="0"/>
            </a:br>
            <a:r>
              <a:rPr lang="en-US" sz="1600" dirty="0"/>
              <a:t>rows = </a:t>
            </a:r>
            <a:r>
              <a:rPr lang="en-US" sz="1600" dirty="0" err="1"/>
              <a:t>cursor.fetchall</a:t>
            </a:r>
            <a:r>
              <a:rPr lang="en-US" sz="1600" dirty="0"/>
              <a:t>()</a:t>
            </a:r>
            <a:br>
              <a:rPr lang="en-US" sz="1600" dirty="0"/>
            </a:br>
            <a:br>
              <a:rPr lang="en-US" sz="1600" dirty="0"/>
            </a:br>
            <a:br>
              <a:rPr lang="en-US" sz="1600" dirty="0"/>
            </a:br>
            <a:br>
              <a:rPr lang="en-US" sz="1600" dirty="0"/>
            </a:br>
            <a:endParaRPr lang="en-US" sz="1600" dirty="0"/>
          </a:p>
        </p:txBody>
      </p:sp>
      <p:pic>
        <p:nvPicPr>
          <p:cNvPr id="7" name="Picture 6">
            <a:extLst>
              <a:ext uri="{FF2B5EF4-FFF2-40B4-BE49-F238E27FC236}">
                <a16:creationId xmlns:a16="http://schemas.microsoft.com/office/drawing/2014/main" id="{05EDB7B9-661E-1213-FC75-43B558DFC121}"/>
              </a:ext>
            </a:extLst>
          </p:cNvPr>
          <p:cNvPicPr>
            <a:picLocks noChangeAspect="1"/>
          </p:cNvPicPr>
          <p:nvPr/>
        </p:nvPicPr>
        <p:blipFill>
          <a:blip r:embed="rId2"/>
          <a:stretch>
            <a:fillRect/>
          </a:stretch>
        </p:blipFill>
        <p:spPr>
          <a:xfrm>
            <a:off x="7295239" y="188891"/>
            <a:ext cx="2756951" cy="2424216"/>
          </a:xfrm>
          <a:prstGeom prst="rect">
            <a:avLst/>
          </a:prstGeom>
        </p:spPr>
      </p:pic>
      <p:pic>
        <p:nvPicPr>
          <p:cNvPr id="6" name="Content Placeholder 4">
            <a:extLst>
              <a:ext uri="{FF2B5EF4-FFF2-40B4-BE49-F238E27FC236}">
                <a16:creationId xmlns:a16="http://schemas.microsoft.com/office/drawing/2014/main" id="{81D03C0B-9517-2188-600E-6E80ACC4D126}"/>
              </a:ext>
            </a:extLst>
          </p:cNvPr>
          <p:cNvPicPr>
            <a:picLocks noGrp="1" noChangeAspect="1"/>
          </p:cNvPicPr>
          <p:nvPr>
            <p:ph idx="1"/>
          </p:nvPr>
        </p:nvPicPr>
        <p:blipFill>
          <a:blip r:embed="rId3"/>
          <a:stretch>
            <a:fillRect/>
          </a:stretch>
        </p:blipFill>
        <p:spPr>
          <a:xfrm>
            <a:off x="5819459" y="2701855"/>
            <a:ext cx="5708512" cy="3967254"/>
          </a:xfrm>
        </p:spPr>
      </p:pic>
      <p:sp>
        <p:nvSpPr>
          <p:cNvPr id="3" name="Title 1">
            <a:extLst>
              <a:ext uri="{FF2B5EF4-FFF2-40B4-BE49-F238E27FC236}">
                <a16:creationId xmlns:a16="http://schemas.microsoft.com/office/drawing/2014/main" id="{DF1F2CED-83FB-6DDC-A133-BF32DDC243F7}"/>
              </a:ext>
            </a:extLst>
          </p:cNvPr>
          <p:cNvSpPr txBox="1">
            <a:spLocks/>
          </p:cNvSpPr>
          <p:nvPr/>
        </p:nvSpPr>
        <p:spPr>
          <a:xfrm>
            <a:off x="841248" y="334644"/>
            <a:ext cx="6064649"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Report 1</a:t>
            </a:r>
          </a:p>
        </p:txBody>
      </p:sp>
    </p:spTree>
    <p:extLst>
      <p:ext uri="{BB962C8B-B14F-4D97-AF65-F5344CB8AC3E}">
        <p14:creationId xmlns:p14="http://schemas.microsoft.com/office/powerpoint/2010/main" val="4252600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417C1-B645-92C8-3027-AE09B25797E7}"/>
              </a:ext>
            </a:extLst>
          </p:cNvPr>
          <p:cNvSpPr>
            <a:spLocks noGrp="1"/>
          </p:cNvSpPr>
          <p:nvPr>
            <p:ph type="title"/>
          </p:nvPr>
        </p:nvSpPr>
        <p:spPr>
          <a:xfrm>
            <a:off x="623979" y="1091820"/>
            <a:ext cx="3600860" cy="5431536"/>
          </a:xfrm>
        </p:spPr>
        <p:txBody>
          <a:bodyPr>
            <a:normAutofit/>
          </a:bodyPr>
          <a:lstStyle/>
          <a:p>
            <a:pPr algn="ctr"/>
            <a:r>
              <a:rPr lang="en-US" sz="1600" dirty="0"/>
              <a:t>This report has been built to show each supply that has taken 18 or more days from the time of ordering until they were delivered. The Winery is looking at increasing sales, so we much be able to receive our supplies in a timely manner. </a:t>
            </a:r>
            <a:br>
              <a:rPr lang="en-US" sz="1600" dirty="0"/>
            </a:br>
            <a:br>
              <a:rPr lang="en-US" sz="1600" dirty="0"/>
            </a:br>
            <a:br>
              <a:rPr lang="en-US" sz="1600" dirty="0"/>
            </a:br>
            <a:r>
              <a:rPr lang="en-US" sz="1600" dirty="0"/>
              <a:t>query_2 = "SELECT </a:t>
            </a:r>
            <a:r>
              <a:rPr lang="en-US" sz="1600" dirty="0" err="1"/>
              <a:t>supply_id</a:t>
            </a:r>
            <a:r>
              <a:rPr lang="en-US" sz="1600" dirty="0"/>
              <a:t>, </a:t>
            </a:r>
            <a:r>
              <a:rPr lang="en-US" sz="1600" dirty="0" err="1"/>
              <a:t>supply_name</a:t>
            </a:r>
            <a:r>
              <a:rPr lang="en-US" sz="1600" dirty="0"/>
              <a:t>, </a:t>
            </a:r>
            <a:r>
              <a:rPr lang="en-US" sz="1600" dirty="0" err="1"/>
              <a:t>supplier_id</a:t>
            </a:r>
            <a:r>
              <a:rPr lang="en-US" sz="1600" dirty="0"/>
              <a:t>, </a:t>
            </a:r>
            <a:r>
              <a:rPr lang="en-US" sz="1600" dirty="0" err="1"/>
              <a:t>supply_order_date</a:t>
            </a:r>
            <a:r>
              <a:rPr lang="en-US" sz="1600" dirty="0"/>
              <a:t>, </a:t>
            </a:r>
            <a:r>
              <a:rPr lang="en-US" sz="1600" dirty="0" err="1"/>
              <a:t>received_date</a:t>
            </a:r>
            <a:r>
              <a:rPr lang="en-US" sz="1600" dirty="0"/>
              <a:t>, </a:t>
            </a:r>
            <a:r>
              <a:rPr lang="en-US" sz="1600" dirty="0" err="1"/>
              <a:t>lead_time</a:t>
            </a:r>
            <a:r>
              <a:rPr lang="en-US" sz="1600" dirty="0"/>
              <a:t> FROM supplies WHERE </a:t>
            </a:r>
            <a:r>
              <a:rPr lang="en-US" sz="1600" dirty="0" err="1"/>
              <a:t>lead_time</a:t>
            </a:r>
            <a:r>
              <a:rPr lang="en-US" sz="1600" dirty="0"/>
              <a:t> &gt;= '18'"</a:t>
            </a:r>
            <a:br>
              <a:rPr lang="en-US" sz="1600" dirty="0"/>
            </a:br>
            <a:r>
              <a:rPr lang="en-US" sz="1600" dirty="0"/>
              <a:t>        </a:t>
            </a:r>
            <a:r>
              <a:rPr lang="en-US" sz="1600" dirty="0" err="1"/>
              <a:t>cursor.execute</a:t>
            </a:r>
            <a:r>
              <a:rPr lang="en-US" sz="1600" dirty="0"/>
              <a:t>(query_2)</a:t>
            </a:r>
            <a:br>
              <a:rPr lang="en-US" sz="1600" dirty="0"/>
            </a:br>
            <a:r>
              <a:rPr lang="en-US" sz="1600" dirty="0"/>
              <a:t>        rows_2 = </a:t>
            </a:r>
            <a:r>
              <a:rPr lang="en-US" sz="1600" dirty="0" err="1"/>
              <a:t>cursor.fetchall</a:t>
            </a:r>
            <a:r>
              <a:rPr lang="en-US" sz="1600" dirty="0"/>
              <a:t>()</a:t>
            </a:r>
            <a:br>
              <a:rPr lang="en-US" sz="1600" dirty="0"/>
            </a:br>
            <a:br>
              <a:rPr lang="en-US" sz="1600" dirty="0"/>
            </a:br>
            <a:br>
              <a:rPr lang="en-US" sz="1600" dirty="0"/>
            </a:br>
            <a:endParaRPr lang="en-US" sz="1600" dirty="0"/>
          </a:p>
        </p:txBody>
      </p:sp>
      <p:pic>
        <p:nvPicPr>
          <p:cNvPr id="18" name="Picture 17">
            <a:extLst>
              <a:ext uri="{FF2B5EF4-FFF2-40B4-BE49-F238E27FC236}">
                <a16:creationId xmlns:a16="http://schemas.microsoft.com/office/drawing/2014/main" id="{ACAB6DFD-2BBE-BFFC-E512-39D03476112E}"/>
              </a:ext>
            </a:extLst>
          </p:cNvPr>
          <p:cNvPicPr>
            <a:picLocks noChangeAspect="1"/>
          </p:cNvPicPr>
          <p:nvPr/>
        </p:nvPicPr>
        <p:blipFill>
          <a:blip r:embed="rId2"/>
          <a:stretch>
            <a:fillRect/>
          </a:stretch>
        </p:blipFill>
        <p:spPr>
          <a:xfrm>
            <a:off x="5414338" y="888667"/>
            <a:ext cx="6153683" cy="4751482"/>
          </a:xfrm>
          <a:prstGeom prst="rect">
            <a:avLst/>
          </a:prstGeom>
        </p:spPr>
      </p:pic>
      <p:sp>
        <p:nvSpPr>
          <p:cNvPr id="3" name="Title 1">
            <a:extLst>
              <a:ext uri="{FF2B5EF4-FFF2-40B4-BE49-F238E27FC236}">
                <a16:creationId xmlns:a16="http://schemas.microsoft.com/office/drawing/2014/main" id="{D370CCFC-FB8A-53F0-B240-AD792E4210DB}"/>
              </a:ext>
            </a:extLst>
          </p:cNvPr>
          <p:cNvSpPr txBox="1">
            <a:spLocks/>
          </p:cNvSpPr>
          <p:nvPr/>
        </p:nvSpPr>
        <p:spPr>
          <a:xfrm>
            <a:off x="841248" y="334644"/>
            <a:ext cx="3678501"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Report 1cont.</a:t>
            </a:r>
          </a:p>
        </p:txBody>
      </p:sp>
    </p:spTree>
    <p:extLst>
      <p:ext uri="{BB962C8B-B14F-4D97-AF65-F5344CB8AC3E}">
        <p14:creationId xmlns:p14="http://schemas.microsoft.com/office/powerpoint/2010/main" val="2708822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419</TotalTime>
  <Words>639</Words>
  <Application>Microsoft Office PowerPoint</Application>
  <PresentationFormat>Widescreen</PresentationFormat>
  <Paragraphs>62</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Aptos Display</vt:lpstr>
      <vt:lpstr>Arial</vt:lpstr>
      <vt:lpstr>Calibri</vt:lpstr>
      <vt:lpstr>Symbol</vt:lpstr>
      <vt:lpstr>Univers</vt:lpstr>
      <vt:lpstr>Office Theme</vt:lpstr>
      <vt:lpstr>Charlie Group</vt:lpstr>
      <vt:lpstr>Bacchus Winery Case Study</vt:lpstr>
      <vt:lpstr>History and Background of Bacchus Winery</vt:lpstr>
      <vt:lpstr>Background </vt:lpstr>
      <vt:lpstr>Finalized ERD Diagram</vt:lpstr>
      <vt:lpstr>Assumptions</vt:lpstr>
      <vt:lpstr> Key Objectives for Bacchus Winery</vt:lpstr>
      <vt:lpstr>This report lists out each supply that is being purchased. The report shown is a master list of all supply orders.   query = "SELECT supply_id, supply_name, supplier_id, supply_order_date, received_date, lead_time FROM supplies" cursor.execute(query) rows = cursor.fetchall()    </vt:lpstr>
      <vt:lpstr>This report has been built to show each supply that has taken 18 or more days from the time of ordering until they were delivered. The Winery is looking at increasing sales, so we much be able to receive our supplies in a timely manner.    query_2 = "SELECT supply_id, supply_name, supplier_id, supply_order_date, received_date, lead_time FROM supplies WHERE lead_time &gt;= '18'"         cursor.execute(query_2)         rows_2 = cursor.fetchall()   </vt:lpstr>
      <vt:lpstr>Report 2</vt:lpstr>
      <vt:lpstr>Report 2 cont.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Charlie Group</dc:title>
  <dc:creator>Robert Stewart</dc:creator>
  <cp:lastModifiedBy>Juan Partida-Jacinto</cp:lastModifiedBy>
  <cp:revision>5</cp:revision>
  <dcterms:created xsi:type="dcterms:W3CDTF">2024-05-12T17:38:30Z</dcterms:created>
  <dcterms:modified xsi:type="dcterms:W3CDTF">2024-05-13T04:01:26Z</dcterms:modified>
</cp:coreProperties>
</file>